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51.xml" ContentType="application/vnd.openxmlformats-officedocument.presentationml.slide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7" r:id="rId9"/>
    <p:sldId id="276" r:id="rId10"/>
    <p:sldId id="278" r:id="rId11"/>
    <p:sldId id="279" r:id="rId12"/>
    <p:sldId id="280" r:id="rId13"/>
    <p:sldId id="282" r:id="rId14"/>
    <p:sldId id="281" r:id="rId15"/>
    <p:sldId id="283" r:id="rId16"/>
    <p:sldId id="284" r:id="rId17"/>
    <p:sldId id="285" r:id="rId18"/>
    <p:sldId id="286" r:id="rId19"/>
    <p:sldId id="287" r:id="rId20"/>
    <p:sldId id="288" r:id="rId21"/>
    <p:sldId id="290" r:id="rId22"/>
    <p:sldId id="291" r:id="rId23"/>
    <p:sldId id="292" r:id="rId24"/>
    <p:sldId id="293" r:id="rId25"/>
    <p:sldId id="289" r:id="rId26"/>
    <p:sldId id="297" r:id="rId27"/>
    <p:sldId id="305" r:id="rId28"/>
    <p:sldId id="294" r:id="rId29"/>
    <p:sldId id="295" r:id="rId30"/>
    <p:sldId id="296" r:id="rId31"/>
    <p:sldId id="298" r:id="rId32"/>
    <p:sldId id="299" r:id="rId33"/>
    <p:sldId id="300" r:id="rId34"/>
    <p:sldId id="306" r:id="rId35"/>
    <p:sldId id="301" r:id="rId36"/>
    <p:sldId id="302" r:id="rId37"/>
    <p:sldId id="304" r:id="rId38"/>
    <p:sldId id="256" r:id="rId39"/>
    <p:sldId id="257" r:id="rId40"/>
    <p:sldId id="258" r:id="rId41"/>
    <p:sldId id="259" r:id="rId42"/>
    <p:sldId id="260" r:id="rId43"/>
    <p:sldId id="261" r:id="rId44"/>
    <p:sldId id="262" r:id="rId45"/>
    <p:sldId id="263" r:id="rId46"/>
    <p:sldId id="264" r:id="rId47"/>
    <p:sldId id="266" r:id="rId48"/>
    <p:sldId id="265" r:id="rId49"/>
    <p:sldId id="267" r:id="rId50"/>
    <p:sldId id="268" r:id="rId51"/>
    <p:sldId id="303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theme" Target="theme/theme1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viewProps" Target="viewProps.xml"/><Relationship Id="rId59" Type="http://schemas.openxmlformats.org/officeDocument/2006/relationships/tableStyles" Target="tableStyles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presProps" Target="presProp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D3E6-57D7-C944-9884-9602BE52A2E8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5F5CA-04FF-2E4D-8712-4DDABF9543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C701-7F4A-6A46-9EAF-6525E3E210C0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58A1B-45BF-AA4F-A663-61659777C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C7E4-5D74-7F4B-BCB7-05A4D938F230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F4F3-72FA-5C48-8E56-5824AB4D5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C7E4-5D74-7F4B-BCB7-05A4D938F230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F4F3-72FA-5C48-8E56-5824AB4D5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C7E4-5D74-7F4B-BCB7-05A4D938F230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F4F3-72FA-5C48-8E56-5824AB4D5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C7E4-5D74-7F4B-BCB7-05A4D938F230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F4F3-72FA-5C48-8E56-5824AB4D5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C7E4-5D74-7F4B-BCB7-05A4D938F230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F4F3-72FA-5C48-8E56-5824AB4D5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C7E4-5D74-7F4B-BCB7-05A4D938F230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F4F3-72FA-5C48-8E56-5824AB4D5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C7E4-5D74-7F4B-BCB7-05A4D938F230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F4F3-72FA-5C48-8E56-5824AB4D5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C7E4-5D74-7F4B-BCB7-05A4D938F230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F4F3-72FA-5C48-8E56-5824AB4D5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C7E4-5D74-7F4B-BCB7-05A4D938F230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F4F3-72FA-5C48-8E56-5824AB4D5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C7E4-5D74-7F4B-BCB7-05A4D938F230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F4F3-72FA-5C48-8E56-5824AB4D5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C7E4-5D74-7F4B-BCB7-05A4D938F230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7F4F3-72FA-5C48-8E56-5824AB4D5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BC7E4-5D74-7F4B-BCB7-05A4D938F230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7F4F3-72FA-5C48-8E56-5824AB4D52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df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df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" y="1589087"/>
            <a:ext cx="9129395" cy="3178175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 rot="10800000" flipV="1">
            <a:off x="5045361" y="1853590"/>
            <a:ext cx="2539841" cy="1006889"/>
          </a:xfrm>
          <a:prstGeom prst="curvedConnector3">
            <a:avLst>
              <a:gd name="adj1" fmla="val -53604"/>
            </a:avLst>
          </a:prstGeom>
          <a:ln w="127000">
            <a:solidFill>
              <a:srgbClr val="FF0000">
                <a:alpha val="51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4605" y="2460011"/>
            <a:ext cx="3131595" cy="80093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9084" y="114420"/>
            <a:ext cx="2775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Bulge Definitions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32" y="1086982"/>
            <a:ext cx="81000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2"/>
            </a:pPr>
            <a:r>
              <a:rPr lang="en-US" dirty="0" smtClean="0">
                <a:latin typeface="Bookman Old Style"/>
                <a:cs typeface="Bookman Old Style"/>
              </a:rPr>
              <a:t>From geometry</a:t>
            </a:r>
          </a:p>
          <a:p>
            <a:pPr marL="400050" indent="-400050">
              <a:buFont typeface="+mj-lt"/>
              <a:buAutoNum type="romanUcPeriod" startAt="2"/>
            </a:pPr>
            <a:endParaRPr lang="en-US" dirty="0" smtClean="0">
              <a:latin typeface="Bookman Old Style"/>
              <a:cs typeface="Bookman Old Style"/>
            </a:endParaRPr>
          </a:p>
          <a:p>
            <a:pPr marL="400050" indent="-400050"/>
            <a:r>
              <a:rPr lang="en-US" dirty="0" smtClean="0">
                <a:latin typeface="Bookman Old Style"/>
                <a:cs typeface="Bookman Old Style"/>
              </a:rPr>
              <a:t>Pros:</a:t>
            </a:r>
          </a:p>
          <a:p>
            <a:pPr marL="400050" indent="-400050"/>
            <a:endParaRPr lang="en-US" dirty="0" smtClean="0">
              <a:latin typeface="Bookman Old Style"/>
              <a:cs typeface="Bookman Old Style"/>
            </a:endParaRPr>
          </a:p>
          <a:p>
            <a:pPr marL="400050" indent="-400050">
              <a:buAutoNum type="arabicPeriod"/>
            </a:pPr>
            <a:r>
              <a:rPr lang="en-US" dirty="0" smtClean="0">
                <a:latin typeface="Bookman Old Style"/>
                <a:cs typeface="Bookman Old Style"/>
              </a:rPr>
              <a:t>Easy, can be objective</a:t>
            </a:r>
          </a:p>
          <a:p>
            <a:pPr marL="400050" indent="-400050">
              <a:buAutoNum type="arabicPeriod"/>
            </a:pPr>
            <a:endParaRPr lang="en-US" dirty="0" smtClean="0">
              <a:latin typeface="Bookman Old Style"/>
              <a:cs typeface="Bookman Old Style"/>
            </a:endParaRPr>
          </a:p>
          <a:p>
            <a:pPr marL="400050" indent="-400050"/>
            <a:r>
              <a:rPr lang="en-US" dirty="0" smtClean="0">
                <a:latin typeface="Bookman Old Style"/>
                <a:cs typeface="Bookman Old Style"/>
              </a:rPr>
              <a:t>Cons:</a:t>
            </a:r>
          </a:p>
          <a:p>
            <a:pPr marL="400050" indent="-400050"/>
            <a:endParaRPr lang="en-US" dirty="0" smtClean="0">
              <a:latin typeface="Bookman Old Style"/>
              <a:cs typeface="Bookman Old Style"/>
            </a:endParaRPr>
          </a:p>
          <a:p>
            <a:pPr marL="400050" indent="-400050">
              <a:buAutoNum type="arabicPeriod"/>
            </a:pPr>
            <a:r>
              <a:rPr lang="en-US" dirty="0" smtClean="0">
                <a:latin typeface="Bookman Old Style"/>
                <a:cs typeface="Bookman Old Style"/>
              </a:rPr>
              <a:t>Only works for very inclined galaxies</a:t>
            </a:r>
          </a:p>
          <a:p>
            <a:pPr marL="400050" indent="-400050">
              <a:buAutoNum type="arabicPeriod"/>
            </a:pPr>
            <a:r>
              <a:rPr lang="en-US" dirty="0" smtClean="0">
                <a:latin typeface="Bookman Old Style"/>
                <a:cs typeface="Bookman Old Style"/>
              </a:rPr>
              <a:t>Somewhat arbitrary</a:t>
            </a:r>
          </a:p>
          <a:p>
            <a:pPr marL="400050" indent="-400050">
              <a:buAutoNum type="arabicPeriod"/>
            </a:pPr>
            <a:r>
              <a:rPr lang="en-US" dirty="0" smtClean="0">
                <a:latin typeface="Bookman Old Style"/>
                <a:cs typeface="Bookman Old Style"/>
              </a:rPr>
              <a:t>“Bulge” can be a lot of different things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9084" y="114420"/>
            <a:ext cx="2775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Bulge Definitions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32" y="1086982"/>
            <a:ext cx="81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3"/>
            </a:pPr>
            <a:r>
              <a:rPr lang="en-US" dirty="0" smtClean="0">
                <a:latin typeface="Bookman Old Style"/>
                <a:cs typeface="Bookman Old Style"/>
              </a:rPr>
              <a:t>From photometry (excess above inner extrapolation of disk intensity radial profile)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067297" y="5163700"/>
            <a:ext cx="154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okman Old Style"/>
                <a:cs typeface="Bookman Old Style"/>
              </a:rPr>
              <a:t>Gadotti ‘08</a:t>
            </a:r>
            <a:endParaRPr lang="en-US" dirty="0">
              <a:latin typeface="Bookman Old Style"/>
              <a:cs typeface="Bookman Old Style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09603" y="1232736"/>
            <a:ext cx="2194451" cy="3109012"/>
            <a:chOff x="1372095" y="1659078"/>
            <a:chExt cx="2194451" cy="3109012"/>
          </a:xfrm>
        </p:grpSpPr>
        <p:grpSp>
          <p:nvGrpSpPr>
            <p:cNvPr id="56" name="Group 55"/>
            <p:cNvGrpSpPr/>
            <p:nvPr/>
          </p:nvGrpSpPr>
          <p:grpSpPr>
            <a:xfrm>
              <a:off x="1372095" y="2575226"/>
              <a:ext cx="2194451" cy="2192864"/>
              <a:chOff x="1372095" y="2575226"/>
              <a:chExt cx="2194451" cy="2192864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rot="5400000" flipH="1" flipV="1">
                <a:off x="276457" y="3670864"/>
                <a:ext cx="2192863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rot="10800000" flipH="1" flipV="1">
                <a:off x="1373683" y="4766502"/>
                <a:ext cx="2192863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endCxn id="55" idx="0"/>
              </p:cNvCxnSpPr>
              <p:nvPr/>
            </p:nvCxnSpPr>
            <p:spPr>
              <a:xfrm rot="10800000">
                <a:off x="1862043" y="3784231"/>
                <a:ext cx="1635859" cy="68383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55" idx="0"/>
              </p:cNvCxnSpPr>
              <p:nvPr/>
            </p:nvCxnSpPr>
            <p:spPr>
              <a:xfrm flipH="1" flipV="1">
                <a:off x="1373684" y="3592762"/>
                <a:ext cx="488358" cy="191469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Arc 54"/>
            <p:cNvSpPr/>
            <p:nvPr/>
          </p:nvSpPr>
          <p:spPr>
            <a:xfrm rot="10800000">
              <a:off x="1401853" y="1659078"/>
              <a:ext cx="1777231" cy="2265500"/>
            </a:xfrm>
            <a:prstGeom prst="arc">
              <a:avLst>
                <a:gd name="adj1" fmla="val 17601008"/>
                <a:gd name="adj2" fmla="val 855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316796" y="434174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Bookman Old Style"/>
                <a:cs typeface="Bookman Old Style"/>
              </a:rPr>
              <a:t>r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305" y="2148884"/>
            <a:ext cx="32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Lucida Grande"/>
                <a:ea typeface="Lucida Grande"/>
                <a:cs typeface="Lucida Grande"/>
              </a:rPr>
              <a:t>μ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877194" y="4190150"/>
            <a:ext cx="672665" cy="300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549859" y="4341748"/>
            <a:ext cx="2797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disks seem to be well described with at least 1 exponential</a:t>
            </a:r>
            <a:endParaRPr lang="en-US" dirty="0">
              <a:latin typeface="Bookman Old Style"/>
              <a:cs typeface="Bookman Old Style"/>
            </a:endParaRPr>
          </a:p>
        </p:txBody>
      </p:sp>
      <p:pic>
        <p:nvPicPr>
          <p:cNvPr id="65" name="Picture 64" descr="f1I486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4632" t="49213" r="50950" b="4474"/>
              <a:stretch>
                <a:fillRect/>
              </a:stretch>
            </p:blipFill>
          </mc:Choice>
          <mc:Fallback>
            <p:blipFill>
              <a:blip r:embed="rId3"/>
              <a:srcRect l="4632" t="49213" r="50950" b="4474"/>
              <a:stretch>
                <a:fillRect/>
              </a:stretch>
            </p:blipFill>
          </mc:Fallback>
        </mc:AlternateContent>
        <p:spPr>
          <a:xfrm>
            <a:off x="6469672" y="1993410"/>
            <a:ext cx="2354141" cy="3176227"/>
          </a:xfrm>
          <a:prstGeom prst="rect">
            <a:avLst/>
          </a:prstGeom>
        </p:spPr>
      </p:pic>
      <p:pic>
        <p:nvPicPr>
          <p:cNvPr id="67" name="Picture 66" descr="f1I486a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50285" b="51075"/>
              <a:stretch>
                <a:fillRect/>
              </a:stretch>
            </p:blipFill>
          </mc:Choice>
          <mc:Fallback>
            <p:blipFill>
              <a:blip r:embed="rId5"/>
              <a:srcRect l="50285" b="51075"/>
              <a:stretch>
                <a:fillRect/>
              </a:stretch>
            </p:blipFill>
          </mc:Fallback>
        </mc:AlternateContent>
        <p:spPr>
          <a:xfrm>
            <a:off x="4052081" y="1993410"/>
            <a:ext cx="2295700" cy="1655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9084" y="114420"/>
            <a:ext cx="2775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Bulge Definitions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32" y="1086982"/>
            <a:ext cx="810003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3"/>
            </a:pPr>
            <a:r>
              <a:rPr lang="en-US" dirty="0" smtClean="0">
                <a:latin typeface="Bookman Old Style"/>
                <a:cs typeface="Bookman Old Style"/>
              </a:rPr>
              <a:t>From photometry</a:t>
            </a:r>
          </a:p>
          <a:p>
            <a:pPr marL="400050" indent="-400050">
              <a:buFont typeface="+mj-lt"/>
              <a:buAutoNum type="romanUcPeriod" startAt="3"/>
            </a:pPr>
            <a:endParaRPr lang="en-US" dirty="0" smtClean="0">
              <a:latin typeface="Bookman Old Style"/>
              <a:cs typeface="Bookman Old Style"/>
            </a:endParaRPr>
          </a:p>
          <a:p>
            <a:pPr marL="400050" indent="-400050"/>
            <a:r>
              <a:rPr lang="en-US" dirty="0" smtClean="0">
                <a:latin typeface="Bookman Old Style"/>
                <a:cs typeface="Bookman Old Style"/>
              </a:rPr>
              <a:t>Pros:</a:t>
            </a:r>
          </a:p>
          <a:p>
            <a:pPr marL="400050" indent="-400050"/>
            <a:endParaRPr lang="en-US" dirty="0" smtClean="0">
              <a:latin typeface="Bookman Old Style"/>
              <a:cs typeface="Bookman Old Style"/>
            </a:endParaRPr>
          </a:p>
          <a:p>
            <a:pPr marL="400050" indent="-400050">
              <a:buAutoNum type="arabicPeriod"/>
            </a:pPr>
            <a:r>
              <a:rPr lang="en-US" dirty="0" smtClean="0">
                <a:latin typeface="Bookman Old Style"/>
                <a:cs typeface="Bookman Old Style"/>
              </a:rPr>
              <a:t>Objective, can be reproduced (most times)</a:t>
            </a:r>
          </a:p>
          <a:p>
            <a:pPr marL="400050" indent="-400050">
              <a:buAutoNum type="arabicPeriod"/>
            </a:pPr>
            <a:endParaRPr lang="en-US" dirty="0" smtClean="0">
              <a:latin typeface="Bookman Old Style"/>
              <a:cs typeface="Bookman Old Style"/>
            </a:endParaRPr>
          </a:p>
          <a:p>
            <a:pPr marL="400050" indent="-400050"/>
            <a:r>
              <a:rPr lang="en-US" dirty="0" smtClean="0">
                <a:latin typeface="Bookman Old Style"/>
                <a:cs typeface="Bookman Old Style"/>
              </a:rPr>
              <a:t>Cons:</a:t>
            </a:r>
          </a:p>
          <a:p>
            <a:pPr marL="400050" indent="-400050"/>
            <a:endParaRPr lang="en-US" dirty="0" smtClean="0">
              <a:latin typeface="Bookman Old Style"/>
              <a:cs typeface="Bookman Old Style"/>
            </a:endParaRPr>
          </a:p>
          <a:p>
            <a:pPr marL="400050" indent="-400050">
              <a:buAutoNum type="arabicPeriod"/>
            </a:pPr>
            <a:r>
              <a:rPr lang="en-US" dirty="0" smtClean="0">
                <a:latin typeface="Bookman Old Style"/>
                <a:cs typeface="Bookman Old Style"/>
              </a:rPr>
              <a:t>“Bulge” can be a lot of different things (e.g. nuclear cluster in NGC 300)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t="3440" b="1720"/>
          <a:stretch>
            <a:fillRect/>
          </a:stretch>
        </p:blipFill>
        <p:spPr>
          <a:xfrm>
            <a:off x="2623016" y="3621974"/>
            <a:ext cx="3897630" cy="2729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20647" y="5704963"/>
            <a:ext cx="262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Bland-Hawthorn et al. ‘05</a:t>
            </a:r>
            <a:endParaRPr lang="en-US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9084" y="114420"/>
            <a:ext cx="2775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Bulge Definitions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32" y="1086982"/>
            <a:ext cx="810003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/>
            <a:r>
              <a:rPr lang="en-US" dirty="0" smtClean="0">
                <a:latin typeface="Bookman Old Style"/>
                <a:cs typeface="Bookman Old Style"/>
              </a:rPr>
              <a:t>Bulges seem to be everything but the disk</a:t>
            </a:r>
            <a:r>
              <a:rPr lang="en-US" dirty="0" smtClean="0">
                <a:latin typeface="Bookman Old Style"/>
                <a:cs typeface="Bookman Old Style"/>
              </a:rPr>
              <a:t>!</a:t>
            </a:r>
            <a:endParaRPr lang="en-US" dirty="0" smtClean="0">
              <a:latin typeface="Bookman Old Style"/>
              <a:cs typeface="Bookman Old Style"/>
            </a:endParaRPr>
          </a:p>
          <a:p>
            <a:pPr marL="400050" indent="-400050" algn="ctr"/>
            <a:endParaRPr lang="en-US" dirty="0" smtClean="0">
              <a:latin typeface="Bookman Old Style"/>
              <a:cs typeface="Bookman Old Style"/>
            </a:endParaRPr>
          </a:p>
          <a:p>
            <a:r>
              <a:rPr lang="en-US" dirty="0" smtClean="0">
                <a:latin typeface="Bookman Old Style"/>
                <a:cs typeface="Bookman Old Style"/>
              </a:rPr>
              <a:t>Photometric definition is better suited most times, leading to the concept of ‘photometric bulge’, as a separate entity from the disk. Further analysis might reveal what the photometric bulge is consisted of physically.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3655" y="114420"/>
            <a:ext cx="2006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Bulge Types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32" y="1086982"/>
            <a:ext cx="81000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dirty="0" smtClean="0">
                <a:latin typeface="Bookman Old Style"/>
                <a:cs typeface="Bookman Old Style"/>
              </a:rPr>
              <a:t>Classical bulges</a:t>
            </a:r>
          </a:p>
          <a:p>
            <a:pPr marL="400050" indent="-400050">
              <a:buFont typeface="+mj-lt"/>
              <a:buAutoNum type="romanUcPeriod"/>
            </a:pPr>
            <a:endParaRPr lang="en-US" dirty="0" smtClean="0">
              <a:latin typeface="Bookman Old Style"/>
              <a:cs typeface="Bookman Old Style"/>
            </a:endParaRPr>
          </a:p>
          <a:p>
            <a:pPr marL="857250" lvl="1" indent="-4000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stick out of disk plane, i.e. not as flat as the disk (when seen at sufficient inclinations)</a:t>
            </a:r>
          </a:p>
          <a:p>
            <a:pPr marL="857250" lvl="1" indent="-4000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more or less </a:t>
            </a:r>
            <a:r>
              <a:rPr lang="en-US" dirty="0" err="1" smtClean="0">
                <a:latin typeface="Bookman Old Style"/>
                <a:cs typeface="Bookman Old Style"/>
              </a:rPr>
              <a:t>spheroidal</a:t>
            </a:r>
            <a:r>
              <a:rPr lang="en-US" dirty="0" smtClean="0">
                <a:latin typeface="Bookman Old Style"/>
                <a:cs typeface="Bookman Old Style"/>
              </a:rPr>
              <a:t> (hard to see at low inclinations)</a:t>
            </a:r>
          </a:p>
          <a:p>
            <a:pPr marL="857250" lvl="1" indent="-4000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featureless (no spiral arms, bars, rings…)</a:t>
            </a:r>
          </a:p>
          <a:p>
            <a:pPr marL="857250" lvl="1" indent="-4000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mostly old stars (no</a:t>
            </a:r>
            <a:r>
              <a:rPr lang="en-US" dirty="0" smtClean="0">
                <a:latin typeface="Bookman Old Style"/>
                <a:cs typeface="Bookman Old Style"/>
              </a:rPr>
              <a:t> much dust </a:t>
            </a:r>
            <a:r>
              <a:rPr lang="en-US" dirty="0" smtClean="0">
                <a:latin typeface="Bookman Old Style"/>
                <a:cs typeface="Bookman Old Style"/>
              </a:rPr>
              <a:t>or star-forming regions)</a:t>
            </a:r>
          </a:p>
          <a:p>
            <a:pPr marL="857250" lvl="1" indent="-400050">
              <a:buFont typeface="Arial"/>
              <a:buChar char="•"/>
            </a:pPr>
            <a:r>
              <a:rPr lang="en-US" dirty="0" err="1" smtClean="0">
                <a:latin typeface="Bookman Old Style"/>
                <a:cs typeface="Bookman Old Style"/>
              </a:rPr>
              <a:t>kinematically</a:t>
            </a:r>
            <a:r>
              <a:rPr lang="en-US" dirty="0" smtClean="0">
                <a:latin typeface="Bookman Old Style"/>
                <a:cs typeface="Bookman Old Style"/>
              </a:rPr>
              <a:t> hot, i.e. dynamically supported by stellar velocity dispersion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σ</a:t>
            </a:r>
            <a:endParaRPr lang="en-US" dirty="0" smtClean="0">
              <a:latin typeface="Bookman Old Style"/>
              <a:ea typeface="Lucida Grande"/>
              <a:cs typeface="Bookman Old Style"/>
            </a:endParaRPr>
          </a:p>
          <a:p>
            <a:pPr marL="857250" lvl="1" indent="-400050">
              <a:buFont typeface="Arial"/>
              <a:buChar char="•"/>
            </a:pPr>
            <a:endParaRPr lang="en-US" dirty="0" smtClean="0">
              <a:latin typeface="Bookman Old Style"/>
              <a:ea typeface="Lucida Grande"/>
              <a:cs typeface="Bookman Old Style"/>
            </a:endParaRPr>
          </a:p>
          <a:p>
            <a:pPr marL="857250" lvl="1" indent="-400050">
              <a:buFont typeface="Arial"/>
              <a:buChar char="•"/>
            </a:pPr>
            <a:r>
              <a:rPr lang="en-US" dirty="0" smtClean="0">
                <a:latin typeface="Bookman Old Style"/>
                <a:ea typeface="Lucida Grande"/>
                <a:cs typeface="Bookman Old Style"/>
              </a:rPr>
              <a:t>seem to be built mostly by </a:t>
            </a:r>
            <a:r>
              <a:rPr lang="en-US" dirty="0" smtClean="0">
                <a:latin typeface="Bookman Old Style"/>
                <a:ea typeface="Lucida Grande"/>
                <a:cs typeface="Bookman Old Style"/>
              </a:rPr>
              <a:t>mergers (accretion of usually smaller exterior units), in violent events, inducing fast bursts of star formation if gas is available</a:t>
            </a:r>
            <a:endParaRPr lang="en-US" dirty="0" smtClean="0"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3655" y="114420"/>
            <a:ext cx="2006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Bulge Types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32" y="1086982"/>
            <a:ext cx="81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dirty="0" smtClean="0">
                <a:latin typeface="Bookman Old Style"/>
                <a:cs typeface="Bookman Old Style"/>
              </a:rPr>
              <a:t>Classical bulges: e.g. M81 </a:t>
            </a:r>
            <a:r>
              <a:rPr lang="en-US" sz="1200" dirty="0" smtClean="0">
                <a:latin typeface="Bookman Old Style"/>
                <a:cs typeface="Bookman Old Style"/>
              </a:rPr>
              <a:t>[NASA, ESA and the Hubble Heritage Team (</a:t>
            </a:r>
            <a:r>
              <a:rPr lang="en-US" sz="1200" dirty="0" err="1" smtClean="0">
                <a:latin typeface="Bookman Old Style"/>
                <a:cs typeface="Bookman Old Style"/>
              </a:rPr>
              <a:t>STScI</a:t>
            </a:r>
            <a:r>
              <a:rPr lang="en-US" sz="1200" dirty="0" smtClean="0">
                <a:latin typeface="Bookman Old Style"/>
                <a:cs typeface="Bookman Old Style"/>
              </a:rPr>
              <a:t>/AURA)]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88" y="1456314"/>
            <a:ext cx="7315200" cy="4919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3655" y="114420"/>
            <a:ext cx="2006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Bulge Types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32" y="1086982"/>
            <a:ext cx="81000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2"/>
            </a:pPr>
            <a:r>
              <a:rPr lang="en-US" dirty="0" smtClean="0">
                <a:latin typeface="Bookman Old Style"/>
                <a:cs typeface="Bookman Old Style"/>
              </a:rPr>
              <a:t>Disk-like bulges (aka pseudo-bulges)</a:t>
            </a:r>
          </a:p>
          <a:p>
            <a:pPr marL="400050" indent="-400050">
              <a:buFont typeface="+mj-lt"/>
              <a:buAutoNum type="romanUcPeriod" startAt="2"/>
            </a:pPr>
            <a:endParaRPr lang="en-US" dirty="0" smtClean="0">
              <a:latin typeface="Bookman Old Style"/>
              <a:cs typeface="Bookman Old Style"/>
            </a:endParaRPr>
          </a:p>
          <a:p>
            <a:pPr marL="857250" lvl="1" indent="-4000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as flat (or almost as flat) as the disk (not easy to see in</a:t>
            </a:r>
            <a:r>
              <a:rPr lang="en-US" dirty="0" smtClean="0">
                <a:latin typeface="Bookman Old Style"/>
                <a:cs typeface="Bookman Old Style"/>
              </a:rPr>
              <a:t> very inclined </a:t>
            </a:r>
            <a:r>
              <a:rPr lang="en-US" dirty="0" smtClean="0">
                <a:latin typeface="Bookman Old Style"/>
                <a:cs typeface="Bookman Old Style"/>
              </a:rPr>
              <a:t>galaxies)</a:t>
            </a:r>
          </a:p>
          <a:p>
            <a:pPr marL="857250" lvl="1" indent="-4000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may contain sub-structures such as nuclear bars, spiral arms, rings…</a:t>
            </a:r>
          </a:p>
          <a:p>
            <a:pPr marL="857250" lvl="1" indent="-4000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usually show signs of dust obscuration, young stellar populations or ongoing star formation</a:t>
            </a:r>
          </a:p>
          <a:p>
            <a:pPr marL="857250" lvl="1" indent="-400050">
              <a:buFont typeface="Arial"/>
              <a:buChar char="•"/>
            </a:pPr>
            <a:r>
              <a:rPr lang="en-US" dirty="0" err="1" smtClean="0">
                <a:latin typeface="Bookman Old Style"/>
                <a:cs typeface="Bookman Old Style"/>
              </a:rPr>
              <a:t>kinematically</a:t>
            </a:r>
            <a:r>
              <a:rPr lang="en-US" dirty="0" smtClean="0">
                <a:latin typeface="Bookman Old Style"/>
                <a:cs typeface="Bookman Old Style"/>
              </a:rPr>
              <a:t> cold, i.e. dynamically supported by rotation of its stars </a:t>
            </a:r>
            <a:r>
              <a:rPr lang="en-US" dirty="0" err="1" smtClean="0">
                <a:latin typeface="Bookman Old Style"/>
                <a:cs typeface="Bookman Old Style"/>
              </a:rPr>
              <a:t>V</a:t>
            </a:r>
            <a:r>
              <a:rPr lang="en-US" baseline="-25000" dirty="0" err="1" smtClean="0">
                <a:latin typeface="Bookman Old Style"/>
                <a:cs typeface="Bookman Old Style"/>
              </a:rPr>
              <a:t>rot</a:t>
            </a:r>
            <a:endParaRPr lang="en-US" dirty="0" smtClean="0">
              <a:latin typeface="Bookman Old Style"/>
              <a:cs typeface="Bookman Old Style"/>
            </a:endParaRPr>
          </a:p>
          <a:p>
            <a:pPr marL="857250" lvl="1" indent="-400050">
              <a:buFont typeface="Arial"/>
              <a:buChar char="•"/>
            </a:pPr>
            <a:endParaRPr lang="en-US" dirty="0" smtClean="0">
              <a:latin typeface="Bookman Old Style"/>
              <a:cs typeface="Bookman Old Style"/>
            </a:endParaRPr>
          </a:p>
          <a:p>
            <a:pPr marL="857250" lvl="1" indent="-4000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seem to be built mostly via disk </a:t>
            </a:r>
            <a:r>
              <a:rPr lang="en-US" dirty="0" smtClean="0">
                <a:latin typeface="Bookman Old Style"/>
                <a:cs typeface="Bookman Old Style"/>
              </a:rPr>
              <a:t>instabilities (mainly bars but also possibly spiral arms and ovals) in a relatively continuous, smooth process</a:t>
            </a:r>
            <a:endParaRPr lang="en-US" dirty="0" smtClean="0"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3655" y="114420"/>
            <a:ext cx="2006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Bulge Types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32" y="1086982"/>
            <a:ext cx="810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2"/>
            </a:pPr>
            <a:r>
              <a:rPr lang="en-US" dirty="0" smtClean="0">
                <a:latin typeface="Bookman Old Style"/>
                <a:cs typeface="Bookman Old Style"/>
              </a:rPr>
              <a:t>Disk-like bulges (aka pseudo-bulges): e.g. NGC 6782 </a:t>
            </a:r>
            <a:r>
              <a:rPr lang="en-US" sz="1200" dirty="0" smtClean="0">
                <a:latin typeface="Bookman Old Style"/>
                <a:cs typeface="Bookman Old Style"/>
              </a:rPr>
              <a:t>[NASA, ESA and the Hubble Heritage Team (</a:t>
            </a:r>
            <a:r>
              <a:rPr lang="en-US" sz="1200" dirty="0" err="1" smtClean="0">
                <a:latin typeface="Bookman Old Style"/>
                <a:cs typeface="Bookman Old Style"/>
              </a:rPr>
              <a:t>STScI</a:t>
            </a:r>
            <a:r>
              <a:rPr lang="en-US" sz="1200" dirty="0" smtClean="0">
                <a:latin typeface="Bookman Old Style"/>
                <a:cs typeface="Bookman Old Style"/>
              </a:rPr>
              <a:t>/AURA)]</a:t>
            </a:r>
          </a:p>
          <a:p>
            <a:pPr marL="400050" indent="-400050">
              <a:buFont typeface="+mj-lt"/>
              <a:buAutoNum type="romanUcPeriod" startAt="2"/>
            </a:pPr>
            <a:endParaRPr lang="en-US" dirty="0" smtClean="0"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l="14173" t="7972" r="14173" b="15059"/>
          <a:stretch>
            <a:fillRect/>
          </a:stretch>
        </p:blipFill>
        <p:spPr>
          <a:xfrm>
            <a:off x="1847360" y="1687942"/>
            <a:ext cx="5460035" cy="4692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3655" y="114420"/>
            <a:ext cx="2006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Bulge Types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32" y="1086982"/>
            <a:ext cx="81000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3"/>
            </a:pPr>
            <a:r>
              <a:rPr lang="en-US" dirty="0" smtClean="0">
                <a:latin typeface="Bookman Old Style"/>
                <a:cs typeface="Bookman Old Style"/>
              </a:rPr>
              <a:t>Box/Peanut bulges (aka pseudo-bulges)</a:t>
            </a:r>
          </a:p>
          <a:p>
            <a:pPr marL="400050" indent="-400050">
              <a:buFont typeface="+mj-lt"/>
              <a:buAutoNum type="romanUcPeriod" startAt="3"/>
            </a:pPr>
            <a:endParaRPr lang="en-US" dirty="0" smtClean="0">
              <a:latin typeface="Bookman Old Style"/>
              <a:cs typeface="Bookman Old Style"/>
            </a:endParaRPr>
          </a:p>
          <a:p>
            <a:pPr marL="857250" lvl="1" indent="-4000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stick out of the disk plane (not easy to see at low inclinations)</a:t>
            </a:r>
          </a:p>
          <a:p>
            <a:pPr marL="857250" lvl="1" indent="-4000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show a boxy or peanut-like morphology</a:t>
            </a:r>
          </a:p>
          <a:p>
            <a:pPr marL="857250" lvl="1" indent="-4000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usually featureless (no sub-structures, such as spiral arms, bars or rings)</a:t>
            </a:r>
          </a:p>
          <a:p>
            <a:pPr marL="857250" lvl="1" indent="-4000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usually does not show signs of dust obscuration, young stellar populations or star-forming regions</a:t>
            </a:r>
          </a:p>
          <a:p>
            <a:pPr marL="857250" lvl="1" indent="-400050">
              <a:buFont typeface="Arial"/>
              <a:buChar char="•"/>
            </a:pPr>
            <a:r>
              <a:rPr lang="en-US" dirty="0" err="1" smtClean="0">
                <a:latin typeface="Bookman Old Style"/>
                <a:cs typeface="Bookman Old Style"/>
              </a:rPr>
              <a:t>kinematically</a:t>
            </a:r>
            <a:r>
              <a:rPr lang="en-US" dirty="0" smtClean="0">
                <a:latin typeface="Bookman Old Style"/>
                <a:cs typeface="Bookman Old Style"/>
              </a:rPr>
              <a:t> cold, i.e. dynamically supported by rotation of its stars </a:t>
            </a:r>
            <a:r>
              <a:rPr lang="en-US" dirty="0" err="1" smtClean="0">
                <a:latin typeface="Bookman Old Style"/>
                <a:cs typeface="Bookman Old Style"/>
              </a:rPr>
              <a:t>V</a:t>
            </a:r>
            <a:r>
              <a:rPr lang="en-US" baseline="-25000" dirty="0" err="1" smtClean="0">
                <a:latin typeface="Bookman Old Style"/>
                <a:cs typeface="Bookman Old Style"/>
              </a:rPr>
              <a:t>rot</a:t>
            </a:r>
            <a:endParaRPr lang="en-US" dirty="0" smtClean="0">
              <a:latin typeface="Bookman Old Style"/>
              <a:cs typeface="Bookman Old Style"/>
            </a:endParaRPr>
          </a:p>
          <a:p>
            <a:pPr marL="857250" lvl="1" indent="-400050">
              <a:buFont typeface="Arial"/>
              <a:buChar char="•"/>
            </a:pPr>
            <a:endParaRPr lang="en-US" dirty="0" smtClean="0">
              <a:latin typeface="Bookman Old Style"/>
              <a:cs typeface="Bookman Old Style"/>
            </a:endParaRPr>
          </a:p>
          <a:p>
            <a:pPr marL="857250" lvl="1" indent="-40005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are not bulges but the inner parts of bars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3655" y="114420"/>
            <a:ext cx="2006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Bulge Types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32" y="1086982"/>
            <a:ext cx="8100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3"/>
            </a:pPr>
            <a:r>
              <a:rPr lang="en-US" dirty="0" smtClean="0">
                <a:latin typeface="Bookman Old Style"/>
                <a:cs typeface="Bookman Old Style"/>
              </a:rPr>
              <a:t>Box/Peanut bulges (aka pseudo-bulges): e.g. ESO 597-G 036 </a:t>
            </a:r>
            <a:r>
              <a:rPr lang="en-US" sz="12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[NASA, ESA and the Hubble Heritage Team (</a:t>
            </a:r>
            <a:r>
              <a:rPr lang="en-US" sz="1200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STScI</a:t>
            </a:r>
            <a:r>
              <a:rPr lang="en-US" sz="12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/AURA)]</a:t>
            </a:r>
            <a:endParaRPr lang="en-US" dirty="0" smtClean="0">
              <a:latin typeface="Bookman Old Style"/>
              <a:cs typeface="Bookman Old Style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l="18602" t="59528" r="30118" b="22677"/>
          <a:stretch>
            <a:fillRect/>
          </a:stretch>
        </p:blipFill>
        <p:spPr>
          <a:xfrm>
            <a:off x="1954502" y="1880382"/>
            <a:ext cx="5210002" cy="2260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90427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ookman Old Style"/>
                <a:cs typeface="Bookman Old Style"/>
              </a:rPr>
              <a:t>Pseudo-bulges, classical bulges and</a:t>
            </a:r>
          </a:p>
          <a:p>
            <a:pPr algn="ctr"/>
            <a:r>
              <a:rPr lang="en-US" sz="3200" dirty="0" smtClean="0">
                <a:latin typeface="Bookman Old Style"/>
                <a:cs typeface="Bookman Old Style"/>
              </a:rPr>
              <a:t>elliptical galaxies – I</a:t>
            </a:r>
          </a:p>
          <a:p>
            <a:pPr algn="ctr"/>
            <a:endParaRPr lang="en-US" sz="3200" dirty="0" smtClean="0">
              <a:latin typeface="Bookman Old Style"/>
              <a:cs typeface="Bookman Old Style"/>
            </a:endParaRPr>
          </a:p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A Tale of Two Bulges and One Misnomer</a:t>
            </a:r>
          </a:p>
          <a:p>
            <a:pPr algn="ctr"/>
            <a:endParaRPr lang="en-US" sz="3200" dirty="0" smtClean="0">
              <a:latin typeface="Bookman Old Style"/>
              <a:cs typeface="Bookman Old Style"/>
            </a:endParaRPr>
          </a:p>
          <a:p>
            <a:pPr algn="ctr"/>
            <a:endParaRPr lang="en-US" sz="3200" dirty="0" smtClean="0">
              <a:latin typeface="Bookman Old Style"/>
              <a:cs typeface="Bookman Old Style"/>
            </a:endParaRPr>
          </a:p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Dimitri Gadotti (ESO)</a:t>
            </a:r>
            <a:endParaRPr lang="en-US" sz="2400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3239870"/>
            <a:ext cx="4028440" cy="2996565"/>
          </a:xfrm>
          <a:prstGeom prst="rect">
            <a:avLst/>
          </a:prstGeom>
        </p:spPr>
      </p:pic>
      <p:grpSp>
        <p:nvGrpSpPr>
          <p:cNvPr id="9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357469" y="114420"/>
            <a:ext cx="2419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B/Ps and Bars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32" y="873577"/>
            <a:ext cx="8100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25000"/>
            </a:pPr>
            <a:r>
              <a:rPr lang="en-US" dirty="0" smtClean="0">
                <a:latin typeface="Bookman Old Style"/>
                <a:ea typeface="Chalkboard" charset="0"/>
                <a:cs typeface="Bookman Old Style"/>
              </a:rPr>
              <a:t>Suggestive evidence that box/peanuts are associated with bars, from statistical considerations, go at least as far as the 80’s (e.g. de Souza &amp; dos </a:t>
            </a:r>
            <a:r>
              <a:rPr lang="en-US" dirty="0" err="1" smtClean="0">
                <a:latin typeface="Bookman Old Style"/>
                <a:ea typeface="Chalkboard" charset="0"/>
                <a:cs typeface="Bookman Old Style"/>
              </a:rPr>
              <a:t>Anjos</a:t>
            </a:r>
            <a:r>
              <a:rPr lang="en-US" dirty="0" smtClean="0">
                <a:latin typeface="Bookman Old Style"/>
                <a:ea typeface="Chalkboard" charset="0"/>
                <a:cs typeface="Bookman Old Style"/>
              </a:rPr>
              <a:t> ‘87; see also </a:t>
            </a:r>
            <a:r>
              <a:rPr lang="en-US" dirty="0" err="1" smtClean="0">
                <a:latin typeface="Bookman Old Style"/>
                <a:ea typeface="Chalkboard" charset="0"/>
                <a:cs typeface="Bookman Old Style"/>
              </a:rPr>
              <a:t>Luetticke</a:t>
            </a:r>
            <a:r>
              <a:rPr lang="en-US" dirty="0" smtClean="0">
                <a:latin typeface="Bookman Old Style"/>
                <a:ea typeface="Chalkboard" charset="0"/>
                <a:cs typeface="Bookman Old Style"/>
              </a:rPr>
              <a:t> et al. ‘00). Distribution of </a:t>
            </a:r>
            <a:r>
              <a:rPr lang="en-US" dirty="0" smtClean="0">
                <a:latin typeface="Bookman Old Style"/>
                <a:ea typeface="Chalkboard" charset="0"/>
                <a:cs typeface="Bookman Old Style"/>
              </a:rPr>
              <a:t>bps in morphological </a:t>
            </a:r>
            <a:r>
              <a:rPr lang="en-US" dirty="0" smtClean="0">
                <a:latin typeface="Bookman Old Style"/>
                <a:ea typeface="Chalkboard" charset="0"/>
                <a:cs typeface="Bookman Old Style"/>
              </a:rPr>
              <a:t>types in edge-on galaxies </a:t>
            </a:r>
            <a:r>
              <a:rPr lang="en-US" dirty="0" smtClean="0">
                <a:latin typeface="Bookman Old Style"/>
                <a:ea typeface="Chalkboard" charset="0"/>
                <a:cs typeface="Bookman Old Style"/>
              </a:rPr>
              <a:t>is similar to the corresponding distribution of strong </a:t>
            </a:r>
            <a:r>
              <a:rPr lang="en-US" dirty="0" smtClean="0">
                <a:latin typeface="Bookman Old Style"/>
                <a:ea typeface="Chalkboard" charset="0"/>
                <a:cs typeface="Bookman Old Style"/>
              </a:rPr>
              <a:t>bars in face-on galaxies.</a:t>
            </a:r>
            <a:endParaRPr lang="en-US" dirty="0" smtClean="0">
              <a:latin typeface="Bookman Old Style"/>
              <a:ea typeface="Chalkboard" charset="0"/>
              <a:cs typeface="Bookman Old Style"/>
            </a:endParaRPr>
          </a:p>
          <a:p>
            <a:pPr>
              <a:buSzPct val="125000"/>
            </a:pPr>
            <a:endParaRPr lang="en-US" dirty="0" smtClean="0">
              <a:latin typeface="Bookman Old Style"/>
              <a:ea typeface="Chalkboard" charset="0"/>
              <a:cs typeface="Bookman Old Style"/>
            </a:endParaRPr>
          </a:p>
          <a:p>
            <a:pPr>
              <a:buSzPct val="125000"/>
            </a:pPr>
            <a:r>
              <a:rPr lang="en-US" dirty="0" smtClean="0">
                <a:latin typeface="Bookman Old Style"/>
                <a:ea typeface="Chalkboard" charset="0"/>
                <a:cs typeface="Bookman Old Style"/>
              </a:rPr>
              <a:t>Bars seen edge-on in N-body simulations were known to show </a:t>
            </a:r>
            <a:r>
              <a:rPr lang="en-US" dirty="0" err="1" smtClean="0">
                <a:latin typeface="Bookman Old Style"/>
                <a:ea typeface="Chalkboard" charset="0"/>
                <a:cs typeface="Bookman Old Style"/>
              </a:rPr>
              <a:t>bp</a:t>
            </a:r>
            <a:r>
              <a:rPr lang="en-US" dirty="0" smtClean="0">
                <a:latin typeface="Bookman Old Style"/>
                <a:ea typeface="Chalkboard" charset="0"/>
                <a:cs typeface="Bookman Old Style"/>
              </a:rPr>
              <a:t> structure from dynamical processes (e.g. </a:t>
            </a:r>
            <a:r>
              <a:rPr lang="en-US" dirty="0" err="1" smtClean="0">
                <a:latin typeface="Bookman Old Style"/>
                <a:ea typeface="Chalkboard" charset="0"/>
                <a:cs typeface="Bookman Old Style"/>
              </a:rPr>
              <a:t>Combes</a:t>
            </a:r>
            <a:r>
              <a:rPr lang="en-US" dirty="0" smtClean="0">
                <a:latin typeface="Bookman Old Style"/>
                <a:ea typeface="Chalkboard" charset="0"/>
                <a:cs typeface="Bookman Old Style"/>
              </a:rPr>
              <a:t> &amp; Sanders ‘81).</a:t>
            </a:r>
            <a:endParaRPr lang="en-US" dirty="0">
              <a:latin typeface="Bookman Old Style"/>
              <a:ea typeface="Chalkboard" charset="0"/>
              <a:cs typeface="Bookman Old Style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070" y="3250542"/>
            <a:ext cx="5154930" cy="2171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323428" y="3469094"/>
            <a:ext cx="89571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A49F"/>
                </a:solidFill>
                <a:latin typeface="Bookman Old Style"/>
                <a:ea typeface="American Typewriter" charset="0"/>
                <a:cs typeface="Bookman Old Style"/>
                <a:sym typeface="American Typewriter" charset="0"/>
              </a:rPr>
              <a:t>Side on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94346" y="1433215"/>
            <a:ext cx="7794501" cy="5223867"/>
            <a:chOff x="0" y="0"/>
            <a:chExt cx="6982" cy="4680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2"/>
            <a:srcRect l="1189" b="8615"/>
            <a:stretch>
              <a:fillRect/>
            </a:stretch>
          </p:blipFill>
          <p:spPr bwMode="auto">
            <a:xfrm>
              <a:off x="6" y="1741"/>
              <a:ext cx="6976" cy="2939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982" cy="1791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17413" name="Rectangle 5"/>
            <p:cNvSpPr>
              <a:spLocks/>
            </p:cNvSpPr>
            <p:nvPr/>
          </p:nvSpPr>
          <p:spPr bwMode="auto">
            <a:xfrm>
              <a:off x="342" y="1765"/>
              <a:ext cx="6598" cy="883"/>
            </a:xfrm>
            <a:prstGeom prst="rect">
              <a:avLst/>
            </a:prstGeom>
            <a:noFill/>
            <a:ln w="114300" cap="flat">
              <a:solidFill>
                <a:srgbClr val="B87A73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14" name="Oval 6"/>
          <p:cNvSpPr>
            <a:spLocks/>
          </p:cNvSpPr>
          <p:nvPr/>
        </p:nvSpPr>
        <p:spPr bwMode="auto">
          <a:xfrm>
            <a:off x="215697" y="1727999"/>
            <a:ext cx="1035844" cy="875109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Rectangle 7"/>
          <p:cNvSpPr>
            <a:spLocks/>
          </p:cNvSpPr>
          <p:nvPr/>
        </p:nvSpPr>
        <p:spPr bwMode="auto">
          <a:xfrm>
            <a:off x="331783" y="2094116"/>
            <a:ext cx="794742" cy="142875"/>
          </a:xfrm>
          <a:prstGeom prst="rect">
            <a:avLst/>
          </a:prstGeom>
          <a:solidFill>
            <a:srgbClr val="18206C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7" name="Rectangle 9"/>
          <p:cNvSpPr>
            <a:spLocks/>
          </p:cNvSpPr>
          <p:nvPr/>
        </p:nvSpPr>
        <p:spPr bwMode="auto">
          <a:xfrm>
            <a:off x="2158292" y="1156216"/>
            <a:ext cx="829416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Bookman Old Style"/>
                <a:ea typeface="Optima" charset="0"/>
                <a:cs typeface="Bookman Old Style"/>
                <a:sym typeface="Optima" charset="0"/>
              </a:rPr>
              <a:t>no bar</a:t>
            </a:r>
            <a:endParaRPr lang="en-US" dirty="0">
              <a:latin typeface="Bookman Old Style"/>
              <a:ea typeface="Optima" charset="0"/>
              <a:cs typeface="Bookman Old Style"/>
              <a:sym typeface="Optima" charset="0"/>
            </a:endParaRPr>
          </a:p>
        </p:txBody>
      </p:sp>
      <p:sp>
        <p:nvSpPr>
          <p:cNvPr id="17422" name="Rectangle 14"/>
          <p:cNvSpPr>
            <a:spLocks/>
          </p:cNvSpPr>
          <p:nvPr/>
        </p:nvSpPr>
        <p:spPr bwMode="auto">
          <a:xfrm>
            <a:off x="501803" y="3937992"/>
            <a:ext cx="489392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Bookman Old Style"/>
                <a:ea typeface="American Typewriter" charset="0"/>
                <a:cs typeface="Bookman Old Style"/>
                <a:sym typeface="American Typewriter" charset="0"/>
              </a:rPr>
              <a:t>PVD</a:t>
            </a:r>
          </a:p>
        </p:txBody>
      </p:sp>
      <p:sp>
        <p:nvSpPr>
          <p:cNvPr id="17423" name="Rectangle 15"/>
          <p:cNvSpPr>
            <a:spLocks/>
          </p:cNvSpPr>
          <p:nvPr/>
        </p:nvSpPr>
        <p:spPr bwMode="auto">
          <a:xfrm>
            <a:off x="647743" y="4388851"/>
            <a:ext cx="14460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latin typeface="Lucida Grande"/>
                <a:ea typeface="Lucida Grande"/>
                <a:cs typeface="Lucida Grande"/>
                <a:sym typeface="American Typewriter" charset="0"/>
              </a:rPr>
              <a:t>μ</a:t>
            </a:r>
            <a:endParaRPr lang="en-US" dirty="0">
              <a:latin typeface="Bookman Old Style"/>
              <a:ea typeface="American Typewriter" charset="0"/>
              <a:cs typeface="Bookman Old Style"/>
              <a:sym typeface="American Typewriter" charset="0"/>
            </a:endParaRPr>
          </a:p>
        </p:txBody>
      </p:sp>
      <p:sp>
        <p:nvSpPr>
          <p:cNvPr id="17424" name="Rectangle 16"/>
          <p:cNvSpPr>
            <a:spLocks/>
          </p:cNvSpPr>
          <p:nvPr/>
        </p:nvSpPr>
        <p:spPr bwMode="auto">
          <a:xfrm>
            <a:off x="501803" y="4897844"/>
            <a:ext cx="39754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Bookman Old Style"/>
                <a:ea typeface="American Typewriter" charset="0"/>
                <a:cs typeface="Bookman Old Style"/>
                <a:sym typeface="American Typewriter" charset="0"/>
              </a:rPr>
              <a:t>V</a:t>
            </a:r>
            <a:r>
              <a:rPr lang="en-US" baseline="-6000" dirty="0" err="1">
                <a:latin typeface="Bookman Old Style"/>
                <a:ea typeface="American Typewriter" charset="0"/>
                <a:cs typeface="Bookman Old Style"/>
                <a:sym typeface="American Typewriter" charset="0"/>
              </a:rPr>
              <a:t>rot</a:t>
            </a:r>
            <a:endParaRPr lang="en-US" baseline="-6000" dirty="0">
              <a:latin typeface="Bookman Old Style"/>
              <a:ea typeface="American Typewriter" charset="0"/>
              <a:cs typeface="Bookman Old Style"/>
              <a:sym typeface="American Typewriter" charset="0"/>
            </a:endParaRPr>
          </a:p>
        </p:txBody>
      </p:sp>
      <p:sp>
        <p:nvSpPr>
          <p:cNvPr id="17425" name="Rectangle 17"/>
          <p:cNvSpPr>
            <a:spLocks/>
          </p:cNvSpPr>
          <p:nvPr/>
        </p:nvSpPr>
        <p:spPr bwMode="auto">
          <a:xfrm>
            <a:off x="606103" y="5267773"/>
            <a:ext cx="196453" cy="32525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Bookman Old Style"/>
                <a:ea typeface="Lucida Grande"/>
                <a:cs typeface="Bookman Old Style"/>
                <a:sym typeface="American Typewriter" charset="0"/>
              </a:rPr>
              <a:t>σ</a:t>
            </a:r>
            <a:endParaRPr lang="en-US" dirty="0">
              <a:latin typeface="Bookman Old Style"/>
              <a:ea typeface="American Typewriter" charset="0"/>
              <a:cs typeface="Bookman Old Style"/>
              <a:sym typeface="American Typewriter" charset="0"/>
            </a:endParaRPr>
          </a:p>
        </p:txBody>
      </p:sp>
      <p:sp>
        <p:nvSpPr>
          <p:cNvPr id="17426" name="Rectangle 18"/>
          <p:cNvSpPr>
            <a:spLocks/>
          </p:cNvSpPr>
          <p:nvPr/>
        </p:nvSpPr>
        <p:spPr bwMode="auto">
          <a:xfrm>
            <a:off x="595693" y="5772953"/>
            <a:ext cx="247814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Bookman Old Style"/>
                <a:ea typeface="American Typewriter" charset="0"/>
                <a:cs typeface="Bookman Old Style"/>
                <a:sym typeface="American Typewriter" charset="0"/>
              </a:rPr>
              <a:t>h</a:t>
            </a:r>
            <a:r>
              <a:rPr lang="en-US" baseline="-25000" dirty="0">
                <a:latin typeface="Bookman Old Style"/>
                <a:ea typeface="American Typewriter" charset="0"/>
                <a:cs typeface="Bookman Old Style"/>
                <a:sym typeface="American Typewriter" charset="0"/>
              </a:rPr>
              <a:t>3</a:t>
            </a:r>
          </a:p>
        </p:txBody>
      </p:sp>
      <p:sp>
        <p:nvSpPr>
          <p:cNvPr id="17427" name="Rectangle 19"/>
          <p:cNvSpPr>
            <a:spLocks/>
          </p:cNvSpPr>
          <p:nvPr/>
        </p:nvSpPr>
        <p:spPr bwMode="auto">
          <a:xfrm>
            <a:off x="605779" y="6210508"/>
            <a:ext cx="247814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Bookman Old Style"/>
                <a:ea typeface="American Typewriter" charset="0"/>
                <a:cs typeface="Bookman Old Style"/>
                <a:sym typeface="American Typewriter" charset="0"/>
              </a:rPr>
              <a:t>h</a:t>
            </a:r>
            <a:r>
              <a:rPr lang="en-US" baseline="-25000" dirty="0">
                <a:latin typeface="Bookman Old Style"/>
                <a:ea typeface="American Typewriter" charset="0"/>
                <a:cs typeface="Bookman Old Style"/>
                <a:sym typeface="American Typewriter" charset="0"/>
              </a:rPr>
              <a:t>4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736968" y="2365356"/>
            <a:ext cx="4465" cy="63065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9" name="Rectangle 21"/>
          <p:cNvSpPr>
            <a:spLocks/>
          </p:cNvSpPr>
          <p:nvPr/>
        </p:nvSpPr>
        <p:spPr bwMode="auto">
          <a:xfrm>
            <a:off x="215697" y="2933507"/>
            <a:ext cx="1035844" cy="32146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700" dirty="0">
                <a:latin typeface="American Typewriter" charset="0"/>
                <a:ea typeface="American Typewriter" charset="0"/>
                <a:cs typeface="American Typewriter" charset="0"/>
                <a:sym typeface="American Typewriter" charset="0"/>
              </a:rPr>
              <a:t>LOS</a:t>
            </a:r>
          </a:p>
        </p:txBody>
      </p:sp>
      <p:sp>
        <p:nvSpPr>
          <p:cNvPr id="17430" name="Rectangle 22"/>
          <p:cNvSpPr>
            <a:spLocks/>
          </p:cNvSpPr>
          <p:nvPr/>
        </p:nvSpPr>
        <p:spPr bwMode="auto">
          <a:xfrm>
            <a:off x="126132" y="129480"/>
            <a:ext cx="8815828" cy="64090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dirty="0">
                <a:latin typeface="Bookman Old Style"/>
                <a:ea typeface="Chalkboard" charset="0"/>
                <a:cs typeface="Bookman Old Style"/>
              </a:rPr>
              <a:t>Bureau &amp; </a:t>
            </a:r>
            <a:r>
              <a:rPr lang="en-US" dirty="0" err="1">
                <a:latin typeface="Bookman Old Style"/>
                <a:ea typeface="Chalkboard" charset="0"/>
                <a:cs typeface="Bookman Old Style"/>
              </a:rPr>
              <a:t>Athanassoula</a:t>
            </a:r>
            <a:r>
              <a:rPr lang="en-US" dirty="0">
                <a:latin typeface="Bookman Old Style"/>
                <a:ea typeface="Chalkboard" charset="0"/>
                <a:cs typeface="Bookman Old Style"/>
              </a:rPr>
              <a:t> ’</a:t>
            </a:r>
            <a:r>
              <a:rPr lang="en-US" dirty="0" smtClean="0">
                <a:latin typeface="Bookman Old Style"/>
                <a:ea typeface="Chalkboard" charset="0"/>
                <a:cs typeface="Bookman Old Style"/>
              </a:rPr>
              <a:t>05: state-of-the-art N-body simulations reveal</a:t>
            </a:r>
            <a:r>
              <a:rPr lang="en-US" dirty="0" smtClean="0">
                <a:latin typeface="Bookman Old Style"/>
                <a:ea typeface="Chalkboard" charset="0"/>
                <a:cs typeface="Bookman Old Style"/>
              </a:rPr>
              <a:t> bar signatures </a:t>
            </a:r>
            <a:r>
              <a:rPr lang="en-US" dirty="0" smtClean="0">
                <a:latin typeface="Bookman Old Style"/>
                <a:ea typeface="Chalkboard" charset="0"/>
                <a:cs typeface="Bookman Old Style"/>
              </a:rPr>
              <a:t>that can be tested with </a:t>
            </a:r>
            <a:r>
              <a:rPr lang="en-US" dirty="0" smtClean="0">
                <a:latin typeface="Bookman Old Style"/>
                <a:ea typeface="Chalkboard" charset="0"/>
                <a:cs typeface="Bookman Old Style"/>
              </a:rPr>
              <a:t>observations of galaxies showing </a:t>
            </a:r>
            <a:r>
              <a:rPr lang="en-US" dirty="0" err="1" smtClean="0">
                <a:latin typeface="Bookman Old Style"/>
                <a:ea typeface="Chalkboard" charset="0"/>
                <a:cs typeface="Bookman Old Style"/>
              </a:rPr>
              <a:t>bp</a:t>
            </a:r>
            <a:r>
              <a:rPr lang="en-US" dirty="0" smtClean="0">
                <a:latin typeface="Bookman Old Style"/>
                <a:ea typeface="Chalkboard" charset="0"/>
                <a:cs typeface="Bookman Old Style"/>
              </a:rPr>
              <a:t>.</a:t>
            </a:r>
            <a:endParaRPr lang="en-US" dirty="0">
              <a:latin typeface="Bookman Old Style"/>
              <a:ea typeface="Chalkboard" charset="0"/>
              <a:cs typeface="Bookman Old Style"/>
            </a:endParaRP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3809749" y="1170116"/>
            <a:ext cx="1124652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Bookman Old Style"/>
                <a:ea typeface="Optima" charset="0"/>
                <a:cs typeface="Bookman Old Style"/>
                <a:sym typeface="Optima" charset="0"/>
              </a:rPr>
              <a:t>weak bar</a:t>
            </a:r>
            <a:endParaRPr lang="en-US" dirty="0">
              <a:latin typeface="Bookman Old Style"/>
              <a:ea typeface="Optima" charset="0"/>
              <a:cs typeface="Bookman Old Style"/>
              <a:sym typeface="Optima" charset="0"/>
            </a:endParaRPr>
          </a:p>
        </p:txBody>
      </p:sp>
      <p:sp>
        <p:nvSpPr>
          <p:cNvPr id="25" name="Rectangle 9"/>
          <p:cNvSpPr>
            <a:spLocks/>
          </p:cNvSpPr>
          <p:nvPr/>
        </p:nvSpPr>
        <p:spPr bwMode="auto">
          <a:xfrm>
            <a:off x="5225885" y="1170116"/>
            <a:ext cx="19571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Bookman Old Style"/>
                <a:ea typeface="Optima" charset="0"/>
                <a:cs typeface="Bookman Old Style"/>
                <a:sym typeface="Optima" charset="0"/>
              </a:rPr>
              <a:t>intermediate bar</a:t>
            </a:r>
            <a:endParaRPr lang="en-US" dirty="0">
              <a:latin typeface="Bookman Old Style"/>
              <a:ea typeface="Optima" charset="0"/>
              <a:cs typeface="Bookman Old Style"/>
              <a:sym typeface="Optima" charset="0"/>
            </a:endParaRPr>
          </a:p>
        </p:txBody>
      </p:sp>
      <p:sp>
        <p:nvSpPr>
          <p:cNvPr id="26" name="Rectangle 9"/>
          <p:cNvSpPr>
            <a:spLocks/>
          </p:cNvSpPr>
          <p:nvPr/>
        </p:nvSpPr>
        <p:spPr bwMode="auto">
          <a:xfrm>
            <a:off x="7401250" y="1170116"/>
            <a:ext cx="1290870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Bookman Old Style"/>
                <a:ea typeface="Optima" charset="0"/>
                <a:cs typeface="Bookman Old Style"/>
                <a:sym typeface="Optima" charset="0"/>
              </a:rPr>
              <a:t>strong bar</a:t>
            </a:r>
            <a:endParaRPr lang="en-US" dirty="0">
              <a:latin typeface="Bookman Old Style"/>
              <a:ea typeface="Optima" charset="0"/>
              <a:cs typeface="Bookman Old Style"/>
              <a:sym typeface="Opti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6578" y="1442144"/>
            <a:ext cx="7807896" cy="521493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8447" name="Oval 15"/>
          <p:cNvSpPr>
            <a:spLocks/>
          </p:cNvSpPr>
          <p:nvPr/>
        </p:nvSpPr>
        <p:spPr bwMode="auto">
          <a:xfrm>
            <a:off x="376431" y="1582162"/>
            <a:ext cx="723305" cy="767953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8" name="Rectangle 16"/>
          <p:cNvSpPr>
            <a:spLocks/>
          </p:cNvSpPr>
          <p:nvPr/>
        </p:nvSpPr>
        <p:spPr bwMode="auto">
          <a:xfrm>
            <a:off x="688970" y="1680388"/>
            <a:ext cx="98227" cy="607219"/>
          </a:xfrm>
          <a:prstGeom prst="rect">
            <a:avLst/>
          </a:prstGeom>
          <a:solidFill>
            <a:srgbClr val="18206C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736968" y="2365356"/>
            <a:ext cx="4465" cy="63065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51" name="Rectangle 19"/>
          <p:cNvSpPr>
            <a:spLocks/>
          </p:cNvSpPr>
          <p:nvPr/>
        </p:nvSpPr>
        <p:spPr bwMode="auto">
          <a:xfrm>
            <a:off x="1543355" y="3366491"/>
            <a:ext cx="7411641" cy="1022359"/>
          </a:xfrm>
          <a:prstGeom prst="rect">
            <a:avLst/>
          </a:prstGeom>
          <a:noFill/>
          <a:ln w="114300" cap="flat">
            <a:solidFill>
              <a:srgbClr val="B87A7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"/>
          <p:cNvSpPr>
            <a:spLocks/>
          </p:cNvSpPr>
          <p:nvPr/>
        </p:nvSpPr>
        <p:spPr bwMode="auto">
          <a:xfrm>
            <a:off x="354658" y="3469094"/>
            <a:ext cx="849617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A49F"/>
                </a:solidFill>
                <a:latin typeface="Bookman Old Style"/>
                <a:ea typeface="American Typewriter" charset="0"/>
                <a:cs typeface="Bookman Old Style"/>
                <a:sym typeface="American Typewriter" charset="0"/>
              </a:rPr>
              <a:t>End </a:t>
            </a:r>
            <a:r>
              <a:rPr lang="en-US" b="1" dirty="0">
                <a:solidFill>
                  <a:srgbClr val="FFA49F"/>
                </a:solidFill>
                <a:latin typeface="Bookman Old Style"/>
                <a:ea typeface="American Typewriter" charset="0"/>
                <a:cs typeface="Bookman Old Style"/>
                <a:sym typeface="American Typewriter" charset="0"/>
              </a:rPr>
              <a:t>on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2158292" y="1156216"/>
            <a:ext cx="829416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Bookman Old Style"/>
                <a:ea typeface="Optima" charset="0"/>
                <a:cs typeface="Bookman Old Style"/>
                <a:sym typeface="Optima" charset="0"/>
              </a:rPr>
              <a:t>no bar</a:t>
            </a:r>
            <a:endParaRPr lang="en-US" dirty="0">
              <a:latin typeface="Bookman Old Style"/>
              <a:ea typeface="Optima" charset="0"/>
              <a:cs typeface="Bookman Old Style"/>
              <a:sym typeface="Optima" charset="0"/>
            </a:endParaRPr>
          </a:p>
        </p:txBody>
      </p:sp>
      <p:sp>
        <p:nvSpPr>
          <p:cNvPr id="24" name="Rectangle 14"/>
          <p:cNvSpPr>
            <a:spLocks/>
          </p:cNvSpPr>
          <p:nvPr/>
        </p:nvSpPr>
        <p:spPr bwMode="auto">
          <a:xfrm>
            <a:off x="501803" y="3937992"/>
            <a:ext cx="489392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Bookman Old Style"/>
                <a:ea typeface="American Typewriter" charset="0"/>
                <a:cs typeface="Bookman Old Style"/>
                <a:sym typeface="American Typewriter" charset="0"/>
              </a:rPr>
              <a:t>PVD</a:t>
            </a:r>
          </a:p>
        </p:txBody>
      </p:sp>
      <p:sp>
        <p:nvSpPr>
          <p:cNvPr id="25" name="Rectangle 15"/>
          <p:cNvSpPr>
            <a:spLocks/>
          </p:cNvSpPr>
          <p:nvPr/>
        </p:nvSpPr>
        <p:spPr bwMode="auto">
          <a:xfrm>
            <a:off x="647743" y="4388851"/>
            <a:ext cx="144608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latin typeface="Lucida Grande"/>
                <a:ea typeface="Lucida Grande"/>
                <a:cs typeface="Lucida Grande"/>
                <a:sym typeface="American Typewriter" charset="0"/>
              </a:rPr>
              <a:t>μ</a:t>
            </a:r>
            <a:endParaRPr lang="en-US" dirty="0">
              <a:latin typeface="Bookman Old Style"/>
              <a:ea typeface="American Typewriter" charset="0"/>
              <a:cs typeface="Bookman Old Style"/>
              <a:sym typeface="American Typewriter" charset="0"/>
            </a:endParaRPr>
          </a:p>
        </p:txBody>
      </p:sp>
      <p:sp>
        <p:nvSpPr>
          <p:cNvPr id="26" name="Rectangle 16"/>
          <p:cNvSpPr>
            <a:spLocks/>
          </p:cNvSpPr>
          <p:nvPr/>
        </p:nvSpPr>
        <p:spPr bwMode="auto">
          <a:xfrm>
            <a:off x="501803" y="4897844"/>
            <a:ext cx="39754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Bookman Old Style"/>
                <a:ea typeface="American Typewriter" charset="0"/>
                <a:cs typeface="Bookman Old Style"/>
                <a:sym typeface="American Typewriter" charset="0"/>
              </a:rPr>
              <a:t>V</a:t>
            </a:r>
            <a:r>
              <a:rPr lang="en-US" baseline="-6000" dirty="0" err="1">
                <a:latin typeface="Bookman Old Style"/>
                <a:ea typeface="American Typewriter" charset="0"/>
                <a:cs typeface="Bookman Old Style"/>
                <a:sym typeface="American Typewriter" charset="0"/>
              </a:rPr>
              <a:t>rot</a:t>
            </a:r>
            <a:endParaRPr lang="en-US" baseline="-6000" dirty="0">
              <a:latin typeface="Bookman Old Style"/>
              <a:ea typeface="American Typewriter" charset="0"/>
              <a:cs typeface="Bookman Old Style"/>
              <a:sym typeface="American Typewriter" charset="0"/>
            </a:endParaRPr>
          </a:p>
        </p:txBody>
      </p:sp>
      <p:sp>
        <p:nvSpPr>
          <p:cNvPr id="27" name="Rectangle 17"/>
          <p:cNvSpPr>
            <a:spLocks/>
          </p:cNvSpPr>
          <p:nvPr/>
        </p:nvSpPr>
        <p:spPr bwMode="auto">
          <a:xfrm>
            <a:off x="606103" y="5267773"/>
            <a:ext cx="196453" cy="32525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Bookman Old Style"/>
                <a:ea typeface="Lucida Grande"/>
                <a:cs typeface="Bookman Old Style"/>
                <a:sym typeface="American Typewriter" charset="0"/>
              </a:rPr>
              <a:t>σ</a:t>
            </a:r>
            <a:endParaRPr lang="en-US" dirty="0">
              <a:latin typeface="Bookman Old Style"/>
              <a:ea typeface="American Typewriter" charset="0"/>
              <a:cs typeface="Bookman Old Style"/>
              <a:sym typeface="American Typewriter" charset="0"/>
            </a:endParaRPr>
          </a:p>
        </p:txBody>
      </p:sp>
      <p:sp>
        <p:nvSpPr>
          <p:cNvPr id="28" name="Rectangle 18"/>
          <p:cNvSpPr>
            <a:spLocks/>
          </p:cNvSpPr>
          <p:nvPr/>
        </p:nvSpPr>
        <p:spPr bwMode="auto">
          <a:xfrm>
            <a:off x="595693" y="5772953"/>
            <a:ext cx="247814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Bookman Old Style"/>
                <a:ea typeface="American Typewriter" charset="0"/>
                <a:cs typeface="Bookman Old Style"/>
                <a:sym typeface="American Typewriter" charset="0"/>
              </a:rPr>
              <a:t>h</a:t>
            </a:r>
            <a:r>
              <a:rPr lang="en-US" baseline="-25000" dirty="0">
                <a:latin typeface="Bookman Old Style"/>
                <a:ea typeface="American Typewriter" charset="0"/>
                <a:cs typeface="Bookman Old Style"/>
                <a:sym typeface="American Typewriter" charset="0"/>
              </a:rPr>
              <a:t>3</a:t>
            </a:r>
          </a:p>
        </p:txBody>
      </p:sp>
      <p:sp>
        <p:nvSpPr>
          <p:cNvPr id="29" name="Rectangle 19"/>
          <p:cNvSpPr>
            <a:spLocks/>
          </p:cNvSpPr>
          <p:nvPr/>
        </p:nvSpPr>
        <p:spPr bwMode="auto">
          <a:xfrm>
            <a:off x="605779" y="6210508"/>
            <a:ext cx="247814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Bookman Old Style"/>
                <a:ea typeface="American Typewriter" charset="0"/>
                <a:cs typeface="Bookman Old Style"/>
                <a:sym typeface="American Typewriter" charset="0"/>
              </a:rPr>
              <a:t>h</a:t>
            </a:r>
            <a:r>
              <a:rPr lang="en-US" baseline="-25000" dirty="0">
                <a:latin typeface="Bookman Old Style"/>
                <a:ea typeface="American Typewriter" charset="0"/>
                <a:cs typeface="Bookman Old Style"/>
                <a:sym typeface="American Typewriter" charset="0"/>
              </a:rPr>
              <a:t>4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3809749" y="1170116"/>
            <a:ext cx="1124652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Bookman Old Style"/>
                <a:ea typeface="Optima" charset="0"/>
                <a:cs typeface="Bookman Old Style"/>
                <a:sym typeface="Optima" charset="0"/>
              </a:rPr>
              <a:t>weak bar</a:t>
            </a:r>
            <a:endParaRPr lang="en-US" dirty="0">
              <a:latin typeface="Bookman Old Style"/>
              <a:ea typeface="Optima" charset="0"/>
              <a:cs typeface="Bookman Old Style"/>
              <a:sym typeface="Optima" charset="0"/>
            </a:endParaRPr>
          </a:p>
        </p:txBody>
      </p:sp>
      <p:sp>
        <p:nvSpPr>
          <p:cNvPr id="31" name="Rectangle 9"/>
          <p:cNvSpPr>
            <a:spLocks/>
          </p:cNvSpPr>
          <p:nvPr/>
        </p:nvSpPr>
        <p:spPr bwMode="auto">
          <a:xfrm>
            <a:off x="5225885" y="1170116"/>
            <a:ext cx="1957105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Bookman Old Style"/>
                <a:ea typeface="Optima" charset="0"/>
                <a:cs typeface="Bookman Old Style"/>
                <a:sym typeface="Optima" charset="0"/>
              </a:rPr>
              <a:t>intermediate bar</a:t>
            </a:r>
            <a:endParaRPr lang="en-US" dirty="0">
              <a:latin typeface="Bookman Old Style"/>
              <a:ea typeface="Optima" charset="0"/>
              <a:cs typeface="Bookman Old Style"/>
              <a:sym typeface="Optima" charset="0"/>
            </a:endParaRPr>
          </a:p>
        </p:txBody>
      </p:sp>
      <p:sp>
        <p:nvSpPr>
          <p:cNvPr id="32" name="Rectangle 9"/>
          <p:cNvSpPr>
            <a:spLocks/>
          </p:cNvSpPr>
          <p:nvPr/>
        </p:nvSpPr>
        <p:spPr bwMode="auto">
          <a:xfrm>
            <a:off x="7401250" y="1170116"/>
            <a:ext cx="1290870" cy="27699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Bookman Old Style"/>
                <a:ea typeface="Optima" charset="0"/>
                <a:cs typeface="Bookman Old Style"/>
                <a:sym typeface="Optima" charset="0"/>
              </a:rPr>
              <a:t>strong bar</a:t>
            </a:r>
            <a:endParaRPr lang="en-US" dirty="0">
              <a:latin typeface="Bookman Old Style"/>
              <a:ea typeface="Optima" charset="0"/>
              <a:cs typeface="Bookman Old Style"/>
              <a:sym typeface="Optima" charset="0"/>
            </a:endParaRPr>
          </a:p>
        </p:txBody>
      </p:sp>
      <p:sp>
        <p:nvSpPr>
          <p:cNvPr id="33" name="Rectangle 22"/>
          <p:cNvSpPr>
            <a:spLocks/>
          </p:cNvSpPr>
          <p:nvPr/>
        </p:nvSpPr>
        <p:spPr bwMode="auto">
          <a:xfrm>
            <a:off x="126132" y="129480"/>
            <a:ext cx="8815828" cy="64090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dirty="0">
                <a:latin typeface="Bookman Old Style"/>
                <a:ea typeface="Chalkboard" charset="0"/>
                <a:cs typeface="Bookman Old Style"/>
              </a:rPr>
              <a:t>Bureau &amp; </a:t>
            </a:r>
            <a:r>
              <a:rPr lang="en-US" dirty="0" err="1">
                <a:latin typeface="Bookman Old Style"/>
                <a:ea typeface="Chalkboard" charset="0"/>
                <a:cs typeface="Bookman Old Style"/>
              </a:rPr>
              <a:t>Athanassoula</a:t>
            </a:r>
            <a:r>
              <a:rPr lang="en-US" dirty="0">
                <a:latin typeface="Bookman Old Style"/>
                <a:ea typeface="Chalkboard" charset="0"/>
                <a:cs typeface="Bookman Old Style"/>
              </a:rPr>
              <a:t> ’</a:t>
            </a:r>
            <a:r>
              <a:rPr lang="en-US" dirty="0" smtClean="0">
                <a:latin typeface="Bookman Old Style"/>
                <a:ea typeface="Chalkboard" charset="0"/>
                <a:cs typeface="Bookman Old Style"/>
              </a:rPr>
              <a:t>05: state-of-the-art N-body simulations reveal</a:t>
            </a:r>
            <a:r>
              <a:rPr lang="en-US" dirty="0" smtClean="0">
                <a:latin typeface="Bookman Old Style"/>
                <a:ea typeface="Chalkboard" charset="0"/>
                <a:cs typeface="Bookman Old Style"/>
              </a:rPr>
              <a:t> bar signatures </a:t>
            </a:r>
            <a:r>
              <a:rPr lang="en-US" dirty="0" smtClean="0">
                <a:latin typeface="Bookman Old Style"/>
                <a:ea typeface="Chalkboard" charset="0"/>
                <a:cs typeface="Bookman Old Style"/>
              </a:rPr>
              <a:t>that can be tested with </a:t>
            </a:r>
            <a:r>
              <a:rPr lang="en-US" dirty="0" smtClean="0">
                <a:latin typeface="Bookman Old Style"/>
                <a:ea typeface="Chalkboard" charset="0"/>
                <a:cs typeface="Bookman Old Style"/>
              </a:rPr>
              <a:t>observations of galaxies showing </a:t>
            </a:r>
            <a:r>
              <a:rPr lang="en-US" dirty="0" err="1" smtClean="0">
                <a:latin typeface="Bookman Old Style"/>
                <a:ea typeface="Chalkboard" charset="0"/>
                <a:cs typeface="Bookman Old Style"/>
              </a:rPr>
              <a:t>bp</a:t>
            </a:r>
            <a:r>
              <a:rPr lang="en-US" dirty="0" smtClean="0">
                <a:latin typeface="Bookman Old Style"/>
                <a:ea typeface="Chalkboard" charset="0"/>
                <a:cs typeface="Bookman Old Style"/>
              </a:rPr>
              <a:t>.</a:t>
            </a:r>
            <a:endParaRPr lang="en-US" dirty="0">
              <a:latin typeface="Bookman Old Style"/>
              <a:ea typeface="Chalkboard" charset="0"/>
              <a:cs typeface="Bookman Old Style"/>
            </a:endParaRPr>
          </a:p>
        </p:txBody>
      </p:sp>
      <p:sp>
        <p:nvSpPr>
          <p:cNvPr id="34" name="Rectangle 21"/>
          <p:cNvSpPr>
            <a:spLocks/>
          </p:cNvSpPr>
          <p:nvPr/>
        </p:nvSpPr>
        <p:spPr bwMode="auto">
          <a:xfrm>
            <a:off x="215697" y="2933507"/>
            <a:ext cx="1035844" cy="32146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700" dirty="0">
                <a:latin typeface="American Typewriter" charset="0"/>
                <a:ea typeface="American Typewriter" charset="0"/>
                <a:cs typeface="American Typewriter" charset="0"/>
                <a:sym typeface="American Typewriter" charset="0"/>
              </a:rPr>
              <a:t>LOS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 t="2969" r="356" b="229"/>
          <a:stretch>
            <a:fillRect/>
          </a:stretch>
        </p:blipFill>
        <p:spPr bwMode="auto">
          <a:xfrm>
            <a:off x="1171809" y="1275830"/>
            <a:ext cx="7037710" cy="548059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9458" name="Line 2"/>
          <p:cNvSpPr>
            <a:spLocks noChangeShapeType="1"/>
          </p:cNvSpPr>
          <p:nvPr/>
        </p:nvSpPr>
        <p:spPr bwMode="auto">
          <a:xfrm rot="10800000" flipH="1">
            <a:off x="8640410" y="1738573"/>
            <a:ext cx="0" cy="4434927"/>
          </a:xfrm>
          <a:prstGeom prst="line">
            <a:avLst/>
          </a:prstGeom>
          <a:noFill/>
          <a:ln w="127000" cap="flat">
            <a:solidFill>
              <a:srgbClr val="1ED1CE"/>
            </a:solidFill>
            <a:prstDash val="solid"/>
            <a:miter lim="800000"/>
            <a:headEnd type="stealth" w="med" len="med"/>
            <a:tailEnd type="stealth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2"/>
          <p:cNvSpPr>
            <a:spLocks/>
          </p:cNvSpPr>
          <p:nvPr/>
        </p:nvSpPr>
        <p:spPr bwMode="auto">
          <a:xfrm>
            <a:off x="126132" y="129479"/>
            <a:ext cx="8815828" cy="91158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dirty="0" smtClean="0">
                <a:latin typeface="Bookman Old Style"/>
                <a:ea typeface="Chalkboard" charset="0"/>
                <a:cs typeface="Bookman Old Style"/>
              </a:rPr>
              <a:t>Merrifield et al. ’99: use (gas) [NII] 6584Å emission to find evidence for the connection between bps and bars. Position-velocity diagrams of bps show clear bar signature (see also </a:t>
            </a:r>
            <a:r>
              <a:rPr lang="en-US" dirty="0" err="1" smtClean="0">
                <a:latin typeface="Bookman Old Style"/>
                <a:ea typeface="Chalkboard" charset="0"/>
                <a:cs typeface="Bookman Old Style"/>
              </a:rPr>
              <a:t>Kuijken</a:t>
            </a:r>
            <a:r>
              <a:rPr lang="en-US" dirty="0" smtClean="0">
                <a:latin typeface="Bookman Old Style"/>
                <a:ea typeface="Chalkboard" charset="0"/>
                <a:cs typeface="Bookman Old Style"/>
              </a:rPr>
              <a:t> &amp; Merrifield ‘95). </a:t>
            </a:r>
            <a:endParaRPr lang="en-US" dirty="0">
              <a:latin typeface="Bookman Old Style"/>
              <a:ea typeface="Chalkboard" charset="0"/>
              <a:cs typeface="Bookman Old Styl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2919" y="906498"/>
            <a:ext cx="1223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Bookman Old Style"/>
                <a:cs typeface="Bookman Old Style"/>
              </a:rPr>
              <a:t>boxyness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6712" y="127583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Bookman Old Style"/>
                <a:cs typeface="Bookman Old Style"/>
              </a:rPr>
              <a:t>disky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4897" y="6173500"/>
            <a:ext cx="71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Bookman Old Style"/>
                <a:cs typeface="Bookman Old Style"/>
              </a:rPr>
              <a:t>boxy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3202" y="906498"/>
            <a:ext cx="674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Bookman Old Style"/>
                <a:cs typeface="Bookman Old Style"/>
              </a:rPr>
              <a:t>PVD</a:t>
            </a:r>
            <a:endParaRPr lang="en-US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" y="1196578"/>
            <a:ext cx="9010055" cy="468808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" y="1196578"/>
            <a:ext cx="3303984" cy="468808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" name="Rectangle 22"/>
          <p:cNvSpPr>
            <a:spLocks/>
          </p:cNvSpPr>
          <p:nvPr/>
        </p:nvSpPr>
        <p:spPr bwMode="auto">
          <a:xfrm>
            <a:off x="71437" y="712475"/>
            <a:ext cx="8815828" cy="349409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dirty="0" smtClean="0">
                <a:latin typeface="Bookman Old Style"/>
                <a:ea typeface="Chalkboard" charset="0"/>
                <a:cs typeface="Bookman Old Style"/>
              </a:rPr>
              <a:t>Chung &amp; Bureau ’04 use stellar kinematics and find further evidence.</a:t>
            </a:r>
          </a:p>
        </p:txBody>
      </p:sp>
      <p:grpSp>
        <p:nvGrpSpPr>
          <p:cNvPr id="7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357469" y="114420"/>
            <a:ext cx="2419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B/Ps and Bars</a:t>
            </a:r>
            <a:endParaRPr lang="en-US" sz="2400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357469" y="114420"/>
            <a:ext cx="2419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B/Ps </a:t>
            </a:r>
            <a:r>
              <a:rPr lang="en-US" sz="2400" smtClean="0">
                <a:latin typeface="Bookman Old Style"/>
                <a:cs typeface="Bookman Old Style"/>
              </a:rPr>
              <a:t>and Bars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4832" y="926546"/>
            <a:ext cx="8100034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Box/Peanuts are the inner parts of bars, vertically thickened by dynamical processes.</a:t>
            </a:r>
          </a:p>
          <a:p>
            <a:endParaRPr lang="en-US" dirty="0" smtClean="0">
              <a:latin typeface="Bookman Old Style"/>
              <a:cs typeface="Bookman Old Style"/>
            </a:endParaRPr>
          </a:p>
          <a:p>
            <a:r>
              <a:rPr lang="en-US" dirty="0" smtClean="0">
                <a:latin typeface="Bookman Old Style"/>
                <a:cs typeface="Bookman Old Style"/>
              </a:rPr>
              <a:t>Box/Peanuts are </a:t>
            </a:r>
            <a:r>
              <a:rPr lang="en-US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NOT </a:t>
            </a:r>
            <a:r>
              <a:rPr lang="en-US" dirty="0" smtClean="0">
                <a:latin typeface="Bookman Old Style"/>
                <a:cs typeface="Bookman Old Style"/>
              </a:rPr>
              <a:t>bulges, in the sense that they are not a distinct physical component.</a:t>
            </a:r>
          </a:p>
          <a:p>
            <a:endParaRPr lang="en-US" dirty="0" smtClean="0">
              <a:latin typeface="Bookman Old Style"/>
              <a:cs typeface="Bookman Old Style"/>
            </a:endParaRPr>
          </a:p>
          <a:p>
            <a:r>
              <a:rPr lang="en-US" dirty="0" smtClean="0">
                <a:latin typeface="Bookman Old Style"/>
                <a:cs typeface="Bookman Old Style"/>
              </a:rPr>
              <a:t>I am </a:t>
            </a:r>
            <a:r>
              <a:rPr lang="en-US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NOT </a:t>
            </a:r>
            <a:r>
              <a:rPr lang="en-US" dirty="0" smtClean="0">
                <a:latin typeface="Bookman Old Style"/>
                <a:cs typeface="Bookman Old Style"/>
              </a:rPr>
              <a:t>going to talk about them here.</a:t>
            </a:r>
          </a:p>
          <a:p>
            <a:endParaRPr lang="en-US" dirty="0" smtClean="0">
              <a:latin typeface="Bookman Old Style"/>
              <a:cs typeface="Bookman Old Style"/>
            </a:endParaRPr>
          </a:p>
          <a:p>
            <a:r>
              <a:rPr lang="en-US" dirty="0" smtClean="0">
                <a:latin typeface="Bookman Old Style"/>
                <a:cs typeface="Bookman Old Style"/>
              </a:rPr>
              <a:t>Milky Way “bulge” is known to show </a:t>
            </a:r>
            <a:r>
              <a:rPr lang="en-US" dirty="0" err="1" smtClean="0">
                <a:latin typeface="Bookman Old Style"/>
                <a:cs typeface="Bookman Old Style"/>
              </a:rPr>
              <a:t>bp</a:t>
            </a:r>
            <a:r>
              <a:rPr lang="en-US" dirty="0" smtClean="0">
                <a:latin typeface="Bookman Old Style"/>
                <a:cs typeface="Bookman Old Style"/>
              </a:rPr>
              <a:t> morphology since the 90’s, with COBE.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4250950"/>
            <a:ext cx="7061200" cy="21082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383962" y="3973951"/>
            <a:ext cx="2718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Bookman Old Style"/>
                <a:cs typeface="Bookman Old Style"/>
              </a:rPr>
              <a:t> The COBE Project, DIRBE, NASA</a:t>
            </a:r>
            <a:endParaRPr lang="en-US" sz="1200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357469" y="114420"/>
            <a:ext cx="2419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B/Ps </a:t>
            </a:r>
            <a:r>
              <a:rPr lang="en-US" sz="2400" smtClean="0">
                <a:latin typeface="Bookman Old Style"/>
                <a:cs typeface="Bookman Old Style"/>
              </a:rPr>
              <a:t>and Bars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4832" y="576085"/>
            <a:ext cx="8100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M31 is a remarkable case (see e.g. </a:t>
            </a:r>
            <a:r>
              <a:rPr lang="en-US" dirty="0" err="1" smtClean="0">
                <a:latin typeface="Bookman Old Style"/>
                <a:cs typeface="Bookman Old Style"/>
              </a:rPr>
              <a:t>Athanassoula</a:t>
            </a:r>
            <a:r>
              <a:rPr lang="en-US" dirty="0" smtClean="0">
                <a:latin typeface="Bookman Old Style"/>
                <a:cs typeface="Bookman Old Style"/>
              </a:rPr>
              <a:t> &amp; Beaton ‘06). Erwin &amp; Gadotti (in prep.) show a BUDDA (de Souza et al. ’04; Gadotti ‘08) decomposition of M31, using a Spitzer 3.6</a:t>
            </a:r>
            <a:r>
              <a:rPr lang="en-US" dirty="0" smtClean="0">
                <a:latin typeface="Bookman Old Style"/>
                <a:ea typeface="Lucida Grande"/>
                <a:cs typeface="Bookman Old Style"/>
              </a:rPr>
              <a:t>μm image. The X-shape, clear signature of the </a:t>
            </a:r>
            <a:r>
              <a:rPr lang="en-US" dirty="0" err="1" smtClean="0">
                <a:latin typeface="Bookman Old Style"/>
                <a:ea typeface="Lucida Grande"/>
                <a:cs typeface="Bookman Old Style"/>
              </a:rPr>
              <a:t>bp</a:t>
            </a:r>
            <a:r>
              <a:rPr lang="en-US" dirty="0" smtClean="0">
                <a:latin typeface="Bookman Old Style"/>
                <a:ea typeface="Lucida Grande"/>
                <a:cs typeface="Bookman Old Style"/>
              </a:rPr>
              <a:t>, is evident in the residual image.</a:t>
            </a:r>
            <a:endParaRPr lang="en-US" dirty="0" smtClean="0">
              <a:latin typeface="Bookman Old Style"/>
              <a:cs typeface="Bookman Old Style"/>
            </a:endParaRPr>
          </a:p>
        </p:txBody>
      </p:sp>
      <p:pic>
        <p:nvPicPr>
          <p:cNvPr id="13" name="Picture 12" descr="fm31a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14204" y="1860110"/>
            <a:ext cx="6126480" cy="451104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rot="5400000">
            <a:off x="5705525" y="4550238"/>
            <a:ext cx="874496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357469" y="114420"/>
            <a:ext cx="2419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B/Ps </a:t>
            </a:r>
            <a:r>
              <a:rPr lang="en-US" sz="2400" smtClean="0">
                <a:latin typeface="Bookman Old Style"/>
                <a:cs typeface="Bookman Old Style"/>
              </a:rPr>
              <a:t>and Bars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332" y="929327"/>
            <a:ext cx="888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A caveat: some bulges with boxy morphology might be in fact classical bulges built by mergers (see </a:t>
            </a:r>
            <a:r>
              <a:rPr lang="en-US" dirty="0" err="1" smtClean="0">
                <a:latin typeface="Bookman Old Style"/>
                <a:cs typeface="Bookman Old Style"/>
              </a:rPr>
              <a:t>Luetticke</a:t>
            </a:r>
            <a:r>
              <a:rPr lang="en-US" dirty="0" smtClean="0">
                <a:latin typeface="Bookman Old Style"/>
                <a:cs typeface="Bookman Old Style"/>
              </a:rPr>
              <a:t> et al. ’04).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485" y="2620087"/>
            <a:ext cx="4482465" cy="32689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 l="2835" t="18605" r="2835" b="22148"/>
          <a:stretch>
            <a:fillRect/>
          </a:stretch>
        </p:blipFill>
        <p:spPr>
          <a:xfrm>
            <a:off x="52050" y="2620087"/>
            <a:ext cx="4551797" cy="22871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050" y="2343088"/>
            <a:ext cx="4486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NASA, ESA and the Hubble Heritage Team (</a:t>
            </a:r>
            <a:r>
              <a:rPr lang="en-US" sz="1200" dirty="0" err="1" smtClean="0">
                <a:solidFill>
                  <a:prstClr val="black"/>
                </a:solidFill>
                <a:latin typeface="Bookman Old Style"/>
                <a:cs typeface="Bookman Old Style"/>
              </a:rPr>
              <a:t>STScI</a:t>
            </a:r>
            <a:r>
              <a:rPr lang="en-US" sz="1200" dirty="0" smtClean="0">
                <a:solidFill>
                  <a:prstClr val="black"/>
                </a:solidFill>
                <a:latin typeface="Bookman Old Style"/>
                <a:cs typeface="Bookman Old Style"/>
              </a:rPr>
              <a:t>/AURA)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944828" y="114420"/>
            <a:ext cx="5244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The Dynamical Support of Bulges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4832" y="929327"/>
            <a:ext cx="8100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ookman Old Style"/>
                <a:cs typeface="Bookman Old Style"/>
              </a:rPr>
              <a:t>Kormendy</a:t>
            </a:r>
            <a:r>
              <a:rPr lang="en-US" dirty="0" smtClean="0">
                <a:latin typeface="Bookman Old Style"/>
                <a:cs typeface="Bookman Old Style"/>
              </a:rPr>
              <a:t> &amp; Illingworth ‘82: bulges are isotropic, oblate rotators, </a:t>
            </a:r>
            <a:r>
              <a:rPr lang="en-US" dirty="0" smtClean="0">
                <a:latin typeface="Bookman Old Style"/>
                <a:cs typeface="Bookman Old Style"/>
              </a:rPr>
              <a:t>unlike (massive) </a:t>
            </a:r>
            <a:r>
              <a:rPr lang="en-US" dirty="0" err="1" smtClean="0">
                <a:latin typeface="Bookman Old Style"/>
                <a:cs typeface="Bookman Old Style"/>
              </a:rPr>
              <a:t>ellipticals</a:t>
            </a:r>
            <a:r>
              <a:rPr lang="en-US" dirty="0" smtClean="0">
                <a:latin typeface="Bookman Old Style"/>
                <a:cs typeface="Bookman Old Style"/>
              </a:rPr>
              <a:t>. Some bulges appear to have dynamical support similar to </a:t>
            </a:r>
            <a:r>
              <a:rPr lang="en-US" dirty="0" err="1" smtClean="0">
                <a:latin typeface="Bookman Old Style"/>
                <a:cs typeface="Bookman Old Style"/>
              </a:rPr>
              <a:t>ellipticals</a:t>
            </a:r>
            <a:r>
              <a:rPr lang="en-US" dirty="0" smtClean="0">
                <a:latin typeface="Bookman Old Style"/>
                <a:cs typeface="Bookman Old Style"/>
              </a:rPr>
              <a:t>, but many (classical) bulges seem to have more rotational support.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362" y="2229361"/>
            <a:ext cx="4737100" cy="414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944828" y="114420"/>
            <a:ext cx="5244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The Dynamical Support of Bulges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5332" y="929327"/>
            <a:ext cx="4182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ookman Old Style"/>
                <a:cs typeface="Bookman Old Style"/>
              </a:rPr>
              <a:t>Kormendy</a:t>
            </a:r>
            <a:r>
              <a:rPr lang="en-US" dirty="0" smtClean="0">
                <a:latin typeface="Bookman Old Style"/>
                <a:cs typeface="Bookman Old Style"/>
              </a:rPr>
              <a:t> ‘93: some bulges are really disks! Some of these are box/peanuts. They are more rotationally supported than pressure supported.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0" y="1253750"/>
            <a:ext cx="4826000" cy="5105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2814" y="114420"/>
            <a:ext cx="3428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Initial Considerations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32" y="938236"/>
            <a:ext cx="8100034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Bookman Old Style"/>
                <a:cs typeface="Bookman Old Style"/>
              </a:rPr>
              <a:t>Bulges are complex; a difficult, quickly evolving subject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Bookman Old Style"/>
              <a:cs typeface="Bookman Old Styl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Bookman Old Style"/>
                <a:cs typeface="Bookman Old Style"/>
              </a:rPr>
              <a:t>Semantics is (unfortunately) important; some people use the same word to describe different things; there is confusion in the </a:t>
            </a:r>
            <a:r>
              <a:rPr lang="en-US" dirty="0" smtClean="0">
                <a:latin typeface="Bookman Old Style"/>
                <a:cs typeface="Bookman Old Style"/>
              </a:rPr>
              <a:t>literature, be sure about what authors really mean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Bookman Old Style"/>
              <a:cs typeface="Bookman Old Styl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Bookman Old Style"/>
                <a:cs typeface="Bookman Old Style"/>
              </a:rPr>
              <a:t>There is still too much room for subjective judgment, so it’s important to look at the physics and separate what data tell you from speculation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Bookman Old Style"/>
              <a:cs typeface="Bookman Old Styl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Bookman Old Style"/>
                <a:cs typeface="Bookman Old Style"/>
              </a:rPr>
              <a:t>Previous important references: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 smtClean="0">
              <a:latin typeface="Bookman Old Style"/>
              <a:cs typeface="Bookman Old Style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IAU </a:t>
            </a:r>
            <a:r>
              <a:rPr lang="en-US" dirty="0" err="1" smtClean="0">
                <a:latin typeface="Bookman Old Style"/>
                <a:cs typeface="Bookman Old Style"/>
              </a:rPr>
              <a:t>Symp</a:t>
            </a:r>
            <a:r>
              <a:rPr lang="en-US" dirty="0" smtClean="0">
                <a:latin typeface="Bookman Old Style"/>
                <a:cs typeface="Bookman Old Style"/>
              </a:rPr>
              <a:t>. 153, Ghent, Belgium – ‘92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Wyse et al. (‘97)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>
                <a:latin typeface="Bookman Old Style"/>
                <a:cs typeface="Bookman Old Style"/>
              </a:rPr>
              <a:t>Kormendy</a:t>
            </a:r>
            <a:r>
              <a:rPr lang="en-US" dirty="0" smtClean="0">
                <a:latin typeface="Bookman Old Style"/>
                <a:cs typeface="Bookman Old Style"/>
              </a:rPr>
              <a:t> &amp; </a:t>
            </a:r>
            <a:r>
              <a:rPr lang="en-US" dirty="0" err="1" smtClean="0">
                <a:latin typeface="Bookman Old Style"/>
                <a:cs typeface="Bookman Old Style"/>
              </a:rPr>
              <a:t>Kenniccutt</a:t>
            </a:r>
            <a:r>
              <a:rPr lang="en-US" dirty="0" smtClean="0">
                <a:latin typeface="Bookman Old Style"/>
                <a:cs typeface="Bookman Old Style"/>
              </a:rPr>
              <a:t> (‘04)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>
                <a:latin typeface="Bookman Old Style"/>
                <a:cs typeface="Bookman Old Style"/>
              </a:rPr>
              <a:t>Athanassoula</a:t>
            </a:r>
            <a:r>
              <a:rPr lang="en-US" dirty="0" smtClean="0">
                <a:latin typeface="Bookman Old Style"/>
                <a:cs typeface="Bookman Old Style"/>
              </a:rPr>
              <a:t> (‘05)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IAU </a:t>
            </a:r>
            <a:r>
              <a:rPr lang="en-US" dirty="0" err="1" smtClean="0">
                <a:latin typeface="Bookman Old Style"/>
                <a:cs typeface="Bookman Old Style"/>
              </a:rPr>
              <a:t>Symp</a:t>
            </a:r>
            <a:r>
              <a:rPr lang="en-US" dirty="0" smtClean="0">
                <a:latin typeface="Bookman Old Style"/>
                <a:cs typeface="Bookman Old Style"/>
              </a:rPr>
              <a:t>. 245, Oxford, UK – ‘07</a:t>
            </a:r>
          </a:p>
          <a:p>
            <a:pPr marL="800100" lvl="1" indent="-342900">
              <a:buFont typeface="Arial"/>
              <a:buChar char="•"/>
            </a:pPr>
            <a:endParaRPr lang="en-US" dirty="0" smtClean="0">
              <a:latin typeface="Bookman Old Style"/>
              <a:cs typeface="Bookman Old Styl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Bookman Old Style"/>
                <a:cs typeface="Bookman Old Style"/>
              </a:rPr>
              <a:t>All we want is to understand how stellar systems form and evolve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944828" y="114420"/>
            <a:ext cx="5244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The Dynamical Support of Bulges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5332" y="929327"/>
            <a:ext cx="888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More recently, the SAURON team (e.g. </a:t>
            </a:r>
            <a:r>
              <a:rPr lang="en-US" dirty="0" err="1" smtClean="0">
                <a:latin typeface="Bookman Old Style"/>
                <a:cs typeface="Bookman Old Style"/>
              </a:rPr>
              <a:t>Emsellem</a:t>
            </a:r>
            <a:r>
              <a:rPr lang="en-US" dirty="0" smtClean="0">
                <a:latin typeface="Bookman Old Style"/>
                <a:cs typeface="Bookman Old Style"/>
              </a:rPr>
              <a:t> et al. ’04; Falcon-</a:t>
            </a:r>
            <a:r>
              <a:rPr lang="en-US" dirty="0" err="1" smtClean="0">
                <a:latin typeface="Bookman Old Style"/>
                <a:cs typeface="Bookman Old Style"/>
              </a:rPr>
              <a:t>Barroso</a:t>
            </a:r>
            <a:r>
              <a:rPr lang="en-US" dirty="0" smtClean="0">
                <a:latin typeface="Bookman Old Style"/>
                <a:cs typeface="Bookman Old Style"/>
              </a:rPr>
              <a:t> et al. ’06; </a:t>
            </a:r>
            <a:r>
              <a:rPr lang="en-US" dirty="0" err="1" smtClean="0">
                <a:latin typeface="Bookman Old Style"/>
                <a:cs typeface="Bookman Old Style"/>
              </a:rPr>
              <a:t>Ganda</a:t>
            </a:r>
            <a:r>
              <a:rPr lang="en-US" dirty="0" smtClean="0">
                <a:latin typeface="Bookman Old Style"/>
                <a:cs typeface="Bookman Old Style"/>
              </a:rPr>
              <a:t> et al. ’06) obtained 2D kinematical data and found examples of usual bulge rotation, as well as cylindrical rotation in bars.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t="36342"/>
          <a:stretch>
            <a:fillRect/>
          </a:stretch>
        </p:blipFill>
        <p:spPr>
          <a:xfrm>
            <a:off x="2741248" y="2727266"/>
            <a:ext cx="3657600" cy="31529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2815" y="2727266"/>
            <a:ext cx="178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Bookman Old Style"/>
                <a:cs typeface="Bookman Old Style"/>
              </a:rPr>
              <a:t>usual rotation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98848" y="272726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Bookman Old Style"/>
                <a:cs typeface="Bookman Old Style"/>
              </a:rPr>
              <a:t>cylindrical rotation</a:t>
            </a:r>
            <a:endParaRPr lang="en-US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397408" y="114420"/>
            <a:ext cx="433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Identifying Disk-like Bulges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5332" y="929327"/>
            <a:ext cx="888264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Bookman Old Style"/>
                <a:cs typeface="Bookman Old Style"/>
              </a:rPr>
              <a:t>From morphology, i.e. looking for signatures of sub-structures, such as inner bars, spiral arms or rings, or dust obscuration or star formation regions. A vertically thin bulge can also be a disk-like bulge. This is of course subjective (see e.g. Fisher &amp; </a:t>
            </a:r>
            <a:r>
              <a:rPr lang="en-US" dirty="0" err="1" smtClean="0">
                <a:latin typeface="Bookman Old Style"/>
                <a:cs typeface="Bookman Old Style"/>
              </a:rPr>
              <a:t>Drory</a:t>
            </a:r>
            <a:r>
              <a:rPr lang="en-US" dirty="0" smtClean="0">
                <a:latin typeface="Bookman Old Style"/>
                <a:cs typeface="Bookman Old Style"/>
              </a:rPr>
              <a:t> ‘10).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Bookman Old Style"/>
              <a:cs typeface="Bookman Old Styl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Bookman Old Style"/>
                <a:cs typeface="Bookman Old Style"/>
              </a:rPr>
              <a:t>From the </a:t>
            </a:r>
            <a:r>
              <a:rPr lang="en-US" dirty="0" err="1" smtClean="0">
                <a:latin typeface="Bookman Old Style"/>
                <a:cs typeface="Bookman Old Style"/>
              </a:rPr>
              <a:t>Sérsic</a:t>
            </a:r>
            <a:r>
              <a:rPr lang="en-US" dirty="0" smtClean="0">
                <a:latin typeface="Bookman Old Style"/>
                <a:cs typeface="Bookman Old Style"/>
              </a:rPr>
              <a:t> index. There is evidence that disk-like bulges, as disks, have intensity radial profiles well described by an exponential function, which translates to a </a:t>
            </a:r>
            <a:r>
              <a:rPr lang="en-US" dirty="0" err="1" smtClean="0">
                <a:latin typeface="Bookman Old Style"/>
                <a:cs typeface="Bookman Old Style"/>
              </a:rPr>
              <a:t>Sérsic</a:t>
            </a:r>
            <a:r>
              <a:rPr lang="en-US" dirty="0" smtClean="0">
                <a:latin typeface="Bookman Old Style"/>
                <a:cs typeface="Bookman Old Style"/>
              </a:rPr>
              <a:t> index </a:t>
            </a:r>
            <a:r>
              <a:rPr lang="en-US" dirty="0" err="1" smtClean="0">
                <a:latin typeface="Bookman Old Style"/>
                <a:cs typeface="Bookman Old Style"/>
              </a:rPr>
              <a:t>n</a:t>
            </a:r>
            <a:r>
              <a:rPr lang="en-US" dirty="0" smtClean="0">
                <a:latin typeface="Bookman Old Style"/>
                <a:cs typeface="Bookman Old Style"/>
              </a:rPr>
              <a:t> = 1. The </a:t>
            </a:r>
            <a:r>
              <a:rPr lang="en-US" dirty="0" err="1" smtClean="0">
                <a:latin typeface="Bookman Old Style"/>
                <a:cs typeface="Bookman Old Style"/>
              </a:rPr>
              <a:t>Sérsic</a:t>
            </a:r>
            <a:r>
              <a:rPr lang="en-US" dirty="0" smtClean="0">
                <a:latin typeface="Bookman Old Style"/>
                <a:cs typeface="Bookman Old Style"/>
              </a:rPr>
              <a:t> function is: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Bookman Old Style"/>
              <a:cs typeface="Bookman Old Style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Bookman Old Style"/>
              <a:cs typeface="Bookman Old Style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Bookman Old Style"/>
              <a:cs typeface="Bookman Old Style"/>
            </a:endParaRPr>
          </a:p>
          <a:p>
            <a:pPr marL="342900" indent="-342900"/>
            <a:endParaRPr lang="en-US" dirty="0" smtClean="0">
              <a:latin typeface="Bookman Old Style"/>
              <a:cs typeface="Bookman Old Style"/>
            </a:endParaRPr>
          </a:p>
          <a:p>
            <a:pPr marL="342900"/>
            <a:r>
              <a:rPr lang="en-US" dirty="0" smtClean="0">
                <a:latin typeface="Bookman Old Style"/>
                <a:cs typeface="Bookman Old Style"/>
              </a:rPr>
              <a:t>where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μ</a:t>
            </a:r>
            <a:r>
              <a:rPr lang="en-US" baseline="-25000" dirty="0" err="1" smtClean="0">
                <a:latin typeface="Bookman Old Style"/>
                <a:cs typeface="Bookman Old Style"/>
              </a:rPr>
              <a:t>e</a:t>
            </a:r>
            <a:r>
              <a:rPr lang="en-US" dirty="0" smtClean="0">
                <a:latin typeface="Bookman Old Style"/>
                <a:cs typeface="Bookman Old Style"/>
              </a:rPr>
              <a:t> is the effective surface brightness, </a:t>
            </a:r>
            <a:r>
              <a:rPr lang="en-US" dirty="0" err="1" smtClean="0">
                <a:latin typeface="Bookman Old Style"/>
                <a:cs typeface="Bookman Old Style"/>
              </a:rPr>
              <a:t>c</a:t>
            </a:r>
            <a:r>
              <a:rPr lang="en-US" baseline="-25000" dirty="0" err="1" smtClean="0">
                <a:latin typeface="Bookman Old Style"/>
                <a:cs typeface="Bookman Old Style"/>
              </a:rPr>
              <a:t>n</a:t>
            </a:r>
            <a:r>
              <a:rPr lang="en-US" dirty="0" smtClean="0">
                <a:latin typeface="Bookman Old Style"/>
                <a:cs typeface="Bookman Old Style"/>
              </a:rPr>
              <a:t> depends on </a:t>
            </a:r>
            <a:r>
              <a:rPr lang="en-US" dirty="0" err="1" smtClean="0">
                <a:latin typeface="Bookman Old Style"/>
                <a:cs typeface="Bookman Old Style"/>
              </a:rPr>
              <a:t>n</a:t>
            </a:r>
            <a:r>
              <a:rPr lang="en-US" dirty="0" smtClean="0">
                <a:latin typeface="Bookman Old Style"/>
                <a:cs typeface="Bookman Old Style"/>
              </a:rPr>
              <a:t>, r</a:t>
            </a:r>
            <a:r>
              <a:rPr lang="en-US" baseline="-25000" dirty="0" smtClean="0">
                <a:latin typeface="Bookman Old Style"/>
                <a:cs typeface="Bookman Old Style"/>
              </a:rPr>
              <a:t>e</a:t>
            </a:r>
            <a:r>
              <a:rPr lang="en-US" dirty="0" smtClean="0">
                <a:latin typeface="Bookman Old Style"/>
                <a:cs typeface="Bookman Old Style"/>
              </a:rPr>
              <a:t> is the effective radius, and </a:t>
            </a:r>
            <a:r>
              <a:rPr lang="en-US" dirty="0" err="1" smtClean="0">
                <a:latin typeface="Bookman Old Style"/>
                <a:cs typeface="Bookman Old Style"/>
              </a:rPr>
              <a:t>n</a:t>
            </a:r>
            <a:r>
              <a:rPr lang="en-US" dirty="0" smtClean="0">
                <a:latin typeface="Bookman Old Style"/>
                <a:cs typeface="Bookman Old Style"/>
              </a:rPr>
              <a:t> is the </a:t>
            </a:r>
            <a:r>
              <a:rPr lang="en-US" dirty="0" err="1" smtClean="0">
                <a:latin typeface="Bookman Old Style"/>
                <a:cs typeface="Bookman Old Style"/>
              </a:rPr>
              <a:t>Sérsic</a:t>
            </a:r>
            <a:r>
              <a:rPr lang="en-US" dirty="0" smtClean="0">
                <a:latin typeface="Bookman Old Style"/>
                <a:cs typeface="Bookman Old Style"/>
              </a:rPr>
              <a:t> index. Thus, Fisher &amp; </a:t>
            </a:r>
            <a:r>
              <a:rPr lang="en-US" dirty="0" err="1" smtClean="0">
                <a:latin typeface="Bookman Old Style"/>
                <a:cs typeface="Bookman Old Style"/>
              </a:rPr>
              <a:t>Drory</a:t>
            </a:r>
            <a:r>
              <a:rPr lang="en-US" dirty="0" smtClean="0">
                <a:latin typeface="Bookman Old Style"/>
                <a:cs typeface="Bookman Old Style"/>
              </a:rPr>
              <a:t> (‘08), among others, use a threshold at </a:t>
            </a:r>
            <a:r>
              <a:rPr lang="en-US" dirty="0" err="1" smtClean="0">
                <a:latin typeface="Bookman Old Style"/>
                <a:cs typeface="Bookman Old Style"/>
              </a:rPr>
              <a:t>n</a:t>
            </a:r>
            <a:r>
              <a:rPr lang="en-US" dirty="0" smtClean="0">
                <a:latin typeface="Bookman Old Style"/>
                <a:cs typeface="Bookman Old Style"/>
              </a:rPr>
              <a:t> &lt; 2 to define such bulges as pseudo-</a:t>
            </a:r>
            <a:r>
              <a:rPr lang="en-US" dirty="0" smtClean="0">
                <a:latin typeface="Bookman Old Style"/>
                <a:cs typeface="Bookman Old Style"/>
              </a:rPr>
              <a:t>bulges. </a:t>
            </a:r>
            <a:r>
              <a:rPr lang="en-US" dirty="0" smtClean="0">
                <a:latin typeface="Bookman Old Style"/>
                <a:cs typeface="Bookman Old Style"/>
              </a:rPr>
              <a:t>It is not well understood physically why it should be so. Also, the uncertainty in </a:t>
            </a:r>
            <a:r>
              <a:rPr lang="en-US" dirty="0" err="1" smtClean="0">
                <a:latin typeface="Bookman Old Style"/>
                <a:cs typeface="Bookman Old Style"/>
              </a:rPr>
              <a:t>n</a:t>
            </a:r>
            <a:r>
              <a:rPr lang="en-US" dirty="0" smtClean="0">
                <a:latin typeface="Bookman Old Style"/>
                <a:cs typeface="Bookman Old Style"/>
              </a:rPr>
              <a:t> is typically about 0.5 (see Gadotti ‘08; ‘09</a:t>
            </a:r>
            <a:r>
              <a:rPr lang="en-US" dirty="0" smtClean="0">
                <a:latin typeface="Bookman Old Style"/>
                <a:cs typeface="Bookman Old Style"/>
              </a:rPr>
              <a:t>), which can lead to many misclassifications.</a:t>
            </a:r>
            <a:endParaRPr lang="en-US" dirty="0" smtClean="0">
              <a:latin typeface="Bookman Old Style"/>
              <a:cs typeface="Bookman Old Style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3290480"/>
            <a:ext cx="3708400" cy="901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397408" y="114420"/>
            <a:ext cx="433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Identifying Disk-like Bulges</a:t>
            </a:r>
            <a:endParaRPr lang="en-US" sz="2400" dirty="0">
              <a:latin typeface="Bookman Old Style"/>
              <a:cs typeface="Bookman Old Style"/>
            </a:endParaRPr>
          </a:p>
        </p:txBody>
      </p:sp>
      <p:pic>
        <p:nvPicPr>
          <p:cNvPr id="8" name="Picture 7" descr="sersi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5790" t="8948" r="11579" b="31317"/>
              <a:stretch>
                <a:fillRect/>
              </a:stretch>
            </p:blipFill>
          </mc:Choice>
          <mc:Fallback>
            <p:blipFill>
              <a:blip r:embed="rId3"/>
              <a:srcRect l="5790" t="8948" r="11579" b="31317"/>
              <a:stretch>
                <a:fillRect/>
              </a:stretch>
            </p:blipFill>
          </mc:Fallback>
        </mc:AlternateContent>
        <p:spPr>
          <a:xfrm>
            <a:off x="1991413" y="1574853"/>
            <a:ext cx="5137930" cy="48067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29343" y="2221989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classical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9343" y="4257459"/>
            <a:ext cx="115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disk-like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332" y="929327"/>
            <a:ext cx="888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Usually, elliptical galaxies have higher values of </a:t>
            </a:r>
            <a:r>
              <a:rPr lang="en-US" dirty="0" err="1" smtClean="0">
                <a:latin typeface="Bookman Old Style"/>
                <a:cs typeface="Bookman Old Style"/>
              </a:rPr>
              <a:t>n</a:t>
            </a:r>
            <a:r>
              <a:rPr lang="en-US" dirty="0" smtClean="0">
                <a:latin typeface="Bookman Old Style"/>
                <a:cs typeface="Bookman Old Style"/>
              </a:rPr>
              <a:t> (</a:t>
            </a:r>
            <a:r>
              <a:rPr lang="en-US" dirty="0" err="1" smtClean="0">
                <a:latin typeface="Bookman Old Style"/>
                <a:cs typeface="Bookman Old Style"/>
              </a:rPr>
              <a:t>n</a:t>
            </a:r>
            <a:r>
              <a:rPr lang="en-US" dirty="0" smtClean="0">
                <a:latin typeface="Bookman Old Style"/>
                <a:cs typeface="Bookman Old Style"/>
              </a:rPr>
              <a:t> = 4 is the famous de </a:t>
            </a:r>
            <a:r>
              <a:rPr lang="en-US" dirty="0" err="1" smtClean="0">
                <a:latin typeface="Bookman Old Style"/>
                <a:cs typeface="Bookman Old Style"/>
              </a:rPr>
              <a:t>Vaucouleurs</a:t>
            </a:r>
            <a:r>
              <a:rPr lang="en-US" dirty="0" smtClean="0">
                <a:latin typeface="Bookman Old Style"/>
                <a:cs typeface="Bookman Old Style"/>
              </a:rPr>
              <a:t> ‘48 profile). Bulge parameters can be obtained via decomposition.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397408" y="114420"/>
            <a:ext cx="433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Identifying Disk-like Bulges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5332" y="929327"/>
            <a:ext cx="888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 smtClean="0">
                <a:latin typeface="Bookman Old Style"/>
                <a:cs typeface="Bookman Old Style"/>
              </a:rPr>
              <a:t>From the </a:t>
            </a:r>
            <a:r>
              <a:rPr lang="en-US" dirty="0" err="1" smtClean="0">
                <a:latin typeface="Bookman Old Style"/>
                <a:cs typeface="Bookman Old Style"/>
              </a:rPr>
              <a:t>Kormendy</a:t>
            </a:r>
            <a:r>
              <a:rPr lang="en-US" dirty="0" smtClean="0">
                <a:latin typeface="Bookman Old Style"/>
                <a:cs typeface="Bookman Old Style"/>
              </a:rPr>
              <a:t> (‘77) relation, a projection of the fundamental plane followed by </a:t>
            </a:r>
            <a:r>
              <a:rPr lang="en-US" dirty="0" err="1" smtClean="0">
                <a:latin typeface="Bookman Old Style"/>
                <a:cs typeface="Bookman Old Style"/>
              </a:rPr>
              <a:t>ellipticals</a:t>
            </a:r>
            <a:r>
              <a:rPr lang="en-US" dirty="0" smtClean="0">
                <a:latin typeface="Bookman Old Style"/>
                <a:cs typeface="Bookman Old Style"/>
              </a:rPr>
              <a:t>. Disk-like bulges can be identified as outliers (Gadotti ‘09). This is more physically motivated.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612" y="1852657"/>
            <a:ext cx="6324600" cy="4514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397408" y="114420"/>
            <a:ext cx="433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Identifying Disk-like Bulges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5332" y="929327"/>
            <a:ext cx="8882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 smtClean="0">
                <a:latin typeface="Bookman Old Style"/>
                <a:cs typeface="Bookman Old Style"/>
              </a:rPr>
              <a:t>From the </a:t>
            </a:r>
            <a:r>
              <a:rPr lang="en-US" dirty="0" err="1" smtClean="0">
                <a:latin typeface="Bookman Old Style"/>
                <a:cs typeface="Bookman Old Style"/>
              </a:rPr>
              <a:t>Kormendy</a:t>
            </a:r>
            <a:r>
              <a:rPr lang="en-US" dirty="0" smtClean="0">
                <a:latin typeface="Bookman Old Style"/>
                <a:cs typeface="Bookman Old Style"/>
              </a:rPr>
              <a:t> (‘77) relation, a projection of the fundamental plane followed by </a:t>
            </a:r>
            <a:r>
              <a:rPr lang="en-US" dirty="0" err="1" smtClean="0">
                <a:latin typeface="Bookman Old Style"/>
                <a:cs typeface="Bookman Old Style"/>
              </a:rPr>
              <a:t>ellipticals</a:t>
            </a:r>
            <a:r>
              <a:rPr lang="en-US" dirty="0" smtClean="0">
                <a:latin typeface="Bookman Old Style"/>
                <a:cs typeface="Bookman Old Style"/>
              </a:rPr>
              <a:t>. Disk-like bulges can be identified as outliers (Gadotti ‘09). This is more physically motivated</a:t>
            </a:r>
            <a:r>
              <a:rPr lang="en-US" dirty="0" smtClean="0">
                <a:latin typeface="Bookman Old Style"/>
                <a:cs typeface="Bookman Old Style"/>
              </a:rPr>
              <a:t>.</a:t>
            </a:r>
          </a:p>
          <a:p>
            <a:pPr marL="342900" indent="-342900">
              <a:buFont typeface="+mj-lt"/>
              <a:buAutoNum type="arabicPeriod" startAt="3"/>
            </a:pPr>
            <a:endParaRPr lang="en-US" dirty="0" smtClean="0">
              <a:latin typeface="Bookman Old Style"/>
              <a:cs typeface="Bookman Old Style"/>
            </a:endParaRPr>
          </a:p>
          <a:p>
            <a:pPr marL="342900" indent="-342900"/>
            <a:r>
              <a:rPr lang="en-US" dirty="0" smtClean="0">
                <a:latin typeface="Bookman Old Style"/>
                <a:cs typeface="Bookman Old Style"/>
              </a:rPr>
              <a:t>Disk-like bulges satisfy (SDSS </a:t>
            </a:r>
            <a:r>
              <a:rPr lang="en-US" dirty="0" err="1" smtClean="0">
                <a:latin typeface="Bookman Old Style"/>
                <a:cs typeface="Bookman Old Style"/>
              </a:rPr>
              <a:t>i</a:t>
            </a:r>
            <a:r>
              <a:rPr lang="en-US" dirty="0" smtClean="0">
                <a:latin typeface="Bookman Old Style"/>
                <a:cs typeface="Bookman Old Style"/>
              </a:rPr>
              <a:t>-band):</a:t>
            </a:r>
            <a:endParaRPr lang="en-US" dirty="0" smtClean="0">
              <a:latin typeface="Bookman Old Style"/>
              <a:cs typeface="Bookman Old Style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050" y="3257550"/>
            <a:ext cx="3263900" cy="342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397408" y="114420"/>
            <a:ext cx="433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Identifying Disk-like Bulges</a:t>
            </a:r>
            <a:endParaRPr lang="en-US" sz="2400" dirty="0">
              <a:latin typeface="Bookman Old Style"/>
              <a:cs typeface="Bookman Old Style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672" y="1144771"/>
            <a:ext cx="7183120" cy="50761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12864" y="6031462"/>
            <a:ext cx="143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Gadotti ‘09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7890" y="775439"/>
            <a:ext cx="61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Bookman Old Style"/>
                <a:cs typeface="Bookman Old Style"/>
              </a:rPr>
              <a:t>n</a:t>
            </a:r>
            <a:r>
              <a:rPr lang="en-US" dirty="0" smtClean="0">
                <a:latin typeface="Bookman Old Style"/>
                <a:cs typeface="Bookman Old Style"/>
              </a:rPr>
              <a:t>&gt;2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7408" y="775439"/>
            <a:ext cx="61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Bookman Old Style"/>
                <a:cs typeface="Bookman Old Style"/>
              </a:rPr>
              <a:t>n</a:t>
            </a:r>
            <a:r>
              <a:rPr lang="en-US" dirty="0" smtClean="0">
                <a:latin typeface="Bookman Old Style"/>
                <a:cs typeface="Bookman Old Style"/>
              </a:rPr>
              <a:t>&lt;</a:t>
            </a:r>
            <a:r>
              <a:rPr lang="en-US" dirty="0" smtClean="0">
                <a:latin typeface="Bookman Old Style"/>
                <a:cs typeface="Bookman Old Style"/>
              </a:rPr>
              <a:t>2</a:t>
            </a:r>
            <a:endParaRPr lang="en-US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397408" y="114420"/>
            <a:ext cx="433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Identifying Disk-like Bulges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2864" y="6031462"/>
            <a:ext cx="143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Gadotti ‘09</a:t>
            </a:r>
            <a:endParaRPr lang="en-US" dirty="0">
              <a:latin typeface="Bookman Old Style"/>
              <a:cs typeface="Bookman Old Styl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2" y="1212850"/>
            <a:ext cx="5524500" cy="4432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5332" y="1212850"/>
            <a:ext cx="34841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Disk-like bulges, classical bulges and elliptical galaxies are clearly isolated in this diagram, indicating that the separation is not artificial, but has solid physical grounds.</a:t>
            </a:r>
          </a:p>
          <a:p>
            <a:endParaRPr lang="en-US" dirty="0" smtClean="0">
              <a:latin typeface="Bookman Old Style"/>
              <a:cs typeface="Bookman Old Style"/>
            </a:endParaRPr>
          </a:p>
          <a:p>
            <a:r>
              <a:rPr lang="en-US" dirty="0" smtClean="0">
                <a:latin typeface="Bookman Old Style"/>
                <a:cs typeface="Bookman Old Style"/>
              </a:rPr>
              <a:t>A section with composite bulges can also be seen between classical and disk-like bulges.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397408" y="114420"/>
            <a:ext cx="433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Identifying Disk-like Bulges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332" y="929327"/>
            <a:ext cx="888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A promising way to identify disk-like bulges is of course from kinematics, but more work is needed, and it is expensive in terms of telescope time.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677130" y="114420"/>
            <a:ext cx="3779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The Fundamental Plane</a:t>
            </a:r>
            <a:endParaRPr lang="en-US" sz="2400" dirty="0">
              <a:latin typeface="Bookman Old Style"/>
              <a:cs typeface="Bookman Old Style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514832" y="873577"/>
            <a:ext cx="81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From the </a:t>
            </a:r>
            <a:r>
              <a:rPr lang="en-US" dirty="0" err="1" smtClean="0">
                <a:latin typeface="Bookman Old Style"/>
                <a:cs typeface="Bookman Old Style"/>
              </a:rPr>
              <a:t>Virial</a:t>
            </a:r>
            <a:r>
              <a:rPr lang="en-US" dirty="0" smtClean="0">
                <a:latin typeface="Bookman Old Style"/>
                <a:cs typeface="Bookman Old Style"/>
              </a:rPr>
              <a:t> Theorem:</a:t>
            </a:r>
            <a:endParaRPr lang="en-US" dirty="0">
              <a:latin typeface="Bookman Old Style"/>
              <a:cs typeface="Bookman Old Style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823" y="1273687"/>
            <a:ext cx="2387600" cy="749300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endCxn id="27" idx="0"/>
          </p:cNvCxnSpPr>
          <p:nvPr/>
        </p:nvCxnSpPr>
        <p:spPr>
          <a:xfrm rot="5400000">
            <a:off x="2826754" y="2220393"/>
            <a:ext cx="742765" cy="3479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75074" y="276575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average kinetic energy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60538" y="2765751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average potential energy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36" name="Straight Arrow Connector 35"/>
          <p:cNvCxnSpPr>
            <a:endCxn id="31" idx="0"/>
          </p:cNvCxnSpPr>
          <p:nvPr/>
        </p:nvCxnSpPr>
        <p:spPr>
          <a:xfrm rot="16200000" flipH="1">
            <a:off x="5580082" y="2220790"/>
            <a:ext cx="742767" cy="3471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78" y="4410724"/>
            <a:ext cx="2306320" cy="74168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14832" y="3421133"/>
            <a:ext cx="810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for any bound system of particles interacting by means of an inverse-square force, and with a number of non-trivial assumptions (see e.g. </a:t>
            </a:r>
            <a:r>
              <a:rPr lang="en-US" dirty="0" err="1" smtClean="0">
                <a:latin typeface="Bookman Old Style"/>
                <a:cs typeface="Bookman Old Style"/>
              </a:rPr>
              <a:t>Zaritsky</a:t>
            </a:r>
            <a:r>
              <a:rPr lang="en-US" dirty="0" smtClean="0">
                <a:latin typeface="Bookman Old Style"/>
                <a:cs typeface="Bookman Old Style"/>
              </a:rPr>
              <a:t> et al. ‘06), </a:t>
            </a:r>
            <a:endParaRPr lang="en-US" dirty="0">
              <a:latin typeface="Bookman Old Style"/>
              <a:cs typeface="Bookman Old Style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858" y="5535355"/>
            <a:ext cx="3769360" cy="53848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14832" y="5152404"/>
            <a:ext cx="81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or</a:t>
            </a:r>
            <a:endParaRPr lang="en-US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514832" y="343260"/>
            <a:ext cx="81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or</a:t>
            </a:r>
            <a:endParaRPr lang="en-US" dirty="0">
              <a:latin typeface="Bookman Old Style"/>
              <a:cs typeface="Bookman Old Styl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17" y="900543"/>
            <a:ext cx="7477760" cy="426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b="49160"/>
          <a:stretch>
            <a:fillRect/>
          </a:stretch>
        </p:blipFill>
        <p:spPr>
          <a:xfrm>
            <a:off x="514832" y="2104730"/>
            <a:ext cx="7900035" cy="39324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832" y="1641329"/>
            <a:ext cx="81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And this is what we observe for early-type galaxies (</a:t>
            </a:r>
            <a:r>
              <a:rPr lang="en-US" dirty="0" err="1" smtClean="0">
                <a:latin typeface="Bookman Old Style"/>
                <a:cs typeface="Bookman Old Style"/>
              </a:rPr>
              <a:t>Bernardi</a:t>
            </a:r>
            <a:r>
              <a:rPr lang="en-US" dirty="0" smtClean="0">
                <a:latin typeface="Bookman Old Style"/>
                <a:cs typeface="Bookman Old Style"/>
              </a:rPr>
              <a:t> et al. ‘03):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99591" y="2482896"/>
            <a:ext cx="1533057" cy="766609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0959" y="114420"/>
            <a:ext cx="3492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Outline – Lecture One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32" y="1086982"/>
            <a:ext cx="81000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Bookman Old Style"/>
                <a:cs typeface="Bookman Old Style"/>
              </a:rPr>
              <a:t>Bulge definitions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Bookman Old Style"/>
              <a:cs typeface="Bookman Old Styl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Bookman Old Style"/>
                <a:cs typeface="Bookman Old Style"/>
              </a:rPr>
              <a:t>Bulge types: classical, pseudo and box/peanuts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Bookman Old Style"/>
              <a:cs typeface="Bookman Old Styl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Bookman Old Style"/>
                <a:cs typeface="Bookman Old Style"/>
              </a:rPr>
              <a:t>Identifying pseudo-bulges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Bookman Old Style"/>
              <a:cs typeface="Bookman Old Style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>
                <a:latin typeface="Bookman Old Style"/>
                <a:cs typeface="Bookman Old Style"/>
              </a:rPr>
              <a:t>morphology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>
                <a:latin typeface="Bookman Old Style"/>
                <a:cs typeface="Bookman Old Style"/>
              </a:rPr>
              <a:t>the </a:t>
            </a:r>
            <a:r>
              <a:rPr lang="en-US" dirty="0" err="1" smtClean="0">
                <a:latin typeface="Bookman Old Style"/>
                <a:cs typeface="Bookman Old Style"/>
              </a:rPr>
              <a:t>Sérsic</a:t>
            </a:r>
            <a:r>
              <a:rPr lang="en-US" dirty="0" smtClean="0">
                <a:latin typeface="Bookman Old Style"/>
                <a:cs typeface="Bookman Old Style"/>
              </a:rPr>
              <a:t> index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>
                <a:latin typeface="Bookman Old Style"/>
                <a:cs typeface="Bookman Old Style"/>
              </a:rPr>
              <a:t>the </a:t>
            </a:r>
            <a:r>
              <a:rPr lang="en-US" dirty="0" err="1" smtClean="0">
                <a:latin typeface="Bookman Old Style"/>
                <a:cs typeface="Bookman Old Style"/>
              </a:rPr>
              <a:t>Kormendy</a:t>
            </a:r>
            <a:r>
              <a:rPr lang="en-US" dirty="0" smtClean="0">
                <a:latin typeface="Bookman Old Style"/>
                <a:cs typeface="Bookman Old Style"/>
              </a:rPr>
              <a:t> relation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Bookman Old Style"/>
              <a:cs typeface="Bookman Old Styl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Bookman Old Style"/>
                <a:cs typeface="Bookman Old Style"/>
              </a:rPr>
              <a:t>Structural parameters and scaling relations (e.g. the fundamental plane)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Bookman Old Style"/>
              <a:cs typeface="Bookman Old Styl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Bookman Old Style"/>
                <a:cs typeface="Bookman Old Style"/>
              </a:rPr>
              <a:t>The stellar mass budget at </a:t>
            </a:r>
            <a:r>
              <a:rPr lang="en-US" dirty="0" err="1" smtClean="0">
                <a:latin typeface="Bookman Old Style"/>
                <a:cs typeface="Bookman Old Style"/>
              </a:rPr>
              <a:t>redshift</a:t>
            </a:r>
            <a:r>
              <a:rPr lang="en-US" dirty="0" smtClean="0">
                <a:latin typeface="Bookman Old Style"/>
                <a:cs typeface="Bookman Old Style"/>
              </a:rPr>
              <a:t> zero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832" y="1431161"/>
            <a:ext cx="81000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The difference between the expected and observed coefficients is called the tilt of the FP.</a:t>
            </a:r>
          </a:p>
          <a:p>
            <a:endParaRPr lang="en-US" dirty="0" smtClean="0">
              <a:latin typeface="Bookman Old Style"/>
              <a:cs typeface="Bookman Old Style"/>
            </a:endParaRPr>
          </a:p>
          <a:p>
            <a:r>
              <a:rPr lang="en-US" dirty="0" smtClean="0">
                <a:latin typeface="Bookman Old Style"/>
                <a:cs typeface="Bookman Old Style"/>
              </a:rPr>
              <a:t>Why is there a tilt (see e.g. Trujillo et al. ‘03)?</a:t>
            </a:r>
          </a:p>
          <a:p>
            <a:endParaRPr lang="en-US" dirty="0" smtClean="0">
              <a:latin typeface="Bookman Old Style"/>
              <a:cs typeface="Bookman Old Style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 mostly: systems are not homologous, i.e. the shape of the potential might depend on scale, system size (indeed, the </a:t>
            </a:r>
            <a:r>
              <a:rPr lang="en-US" dirty="0" err="1" smtClean="0">
                <a:latin typeface="Bookman Old Style"/>
                <a:cs typeface="Bookman Old Style"/>
              </a:rPr>
              <a:t>Sersic</a:t>
            </a:r>
            <a:r>
              <a:rPr lang="en-US" dirty="0" smtClean="0">
                <a:latin typeface="Bookman Old Style"/>
                <a:cs typeface="Bookman Old Style"/>
              </a:rPr>
              <a:t> index varies with galaxy luminosity)</a:t>
            </a:r>
          </a:p>
          <a:p>
            <a:pPr>
              <a:buFont typeface="Arial"/>
              <a:buChar char="•"/>
            </a:pPr>
            <a:endParaRPr lang="en-US" dirty="0" smtClean="0">
              <a:latin typeface="Bookman Old Style"/>
              <a:cs typeface="Bookman Old Style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latin typeface="Bookman Old Style"/>
                <a:cs typeface="Bookman Old Style"/>
              </a:rPr>
              <a:t> but also: variations in mass-to-light ratio (also as a function of luminosity)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827012"/>
            <a:ext cx="4495800" cy="1409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832" y="343260"/>
            <a:ext cx="81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The FP can also be formulated as (Bender et al. ‘92):</a:t>
            </a:r>
            <a:endParaRPr lang="en-US" dirty="0">
              <a:latin typeface="Bookman Old Style"/>
              <a:cs typeface="Bookman Old Style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b="5906"/>
          <a:stretch>
            <a:fillRect/>
          </a:stretch>
        </p:blipFill>
        <p:spPr>
          <a:xfrm>
            <a:off x="15242" y="2483635"/>
            <a:ext cx="9128760" cy="3441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514832" y="343260"/>
            <a:ext cx="810003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Projections of the FP are also important relations.</a:t>
            </a:r>
          </a:p>
          <a:p>
            <a:endParaRPr lang="en-US" dirty="0" smtClean="0">
              <a:latin typeface="Bookman Old Style"/>
              <a:cs typeface="Bookman Old Style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latin typeface="Bookman Old Style"/>
                <a:cs typeface="Bookman Old Style"/>
              </a:rPr>
              <a:t>The Faber-Jackson (‘76) relation: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 smtClean="0">
              <a:latin typeface="Bookman Old Style"/>
              <a:cs typeface="Bookman Old Style"/>
            </a:endParaRPr>
          </a:p>
          <a:p>
            <a:pPr marL="800100" lvl="1"/>
            <a:r>
              <a:rPr lang="en-US" dirty="0" smtClean="0">
                <a:latin typeface="Bookman Old Style"/>
                <a:cs typeface="Bookman Old Style"/>
              </a:rPr>
              <a:t>where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γ</a:t>
            </a:r>
            <a:r>
              <a:rPr lang="en-US" dirty="0" smtClean="0">
                <a:latin typeface="Bookman Old Style"/>
                <a:ea typeface="Lucida Grande"/>
                <a:cs typeface="Bookman Old Style"/>
              </a:rPr>
              <a:t> should be 4 (from its derivation), but is observed to be ~ 8 for early-type galaxies (</a:t>
            </a:r>
            <a:r>
              <a:rPr lang="en-US" dirty="0" err="1" smtClean="0">
                <a:latin typeface="Bookman Old Style"/>
                <a:ea typeface="Lucida Grande"/>
                <a:cs typeface="Bookman Old Style"/>
              </a:rPr>
              <a:t>Gallazzi</a:t>
            </a:r>
            <a:r>
              <a:rPr lang="en-US" dirty="0" smtClean="0">
                <a:latin typeface="Bookman Old Style"/>
                <a:ea typeface="Lucida Grande"/>
                <a:cs typeface="Bookman Old Style"/>
              </a:rPr>
              <a:t> et al. ’06).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27" y="988018"/>
            <a:ext cx="762000" cy="190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786" y="2097587"/>
            <a:ext cx="5085080" cy="34937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96554" y="5591357"/>
            <a:ext cx="1551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Bookman Old Style"/>
                <a:cs typeface="Bookman Old Style"/>
              </a:rPr>
              <a:t>stellar mass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(slope ~ 3.5)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967308"/>
            <a:ext cx="368391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okman Old Style"/>
                <a:cs typeface="Bookman Old Style"/>
              </a:rPr>
              <a:t>curvature, or a variation in slope with magnitude can indicate different formation histories – more dissipation for fainter galaxies</a:t>
            </a: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(see e.g. </a:t>
            </a:r>
            <a:r>
              <a:rPr lang="en-US" dirty="0" err="1" smtClean="0">
                <a:latin typeface="Bookman Old Style"/>
                <a:cs typeface="Bookman Old Style"/>
              </a:rPr>
              <a:t>Desroches</a:t>
            </a:r>
            <a:r>
              <a:rPr lang="en-US" dirty="0" smtClean="0">
                <a:latin typeface="Bookman Old Style"/>
                <a:cs typeface="Bookman Old Style"/>
              </a:rPr>
              <a:t> et al. ‘07)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13" name="Curved Connector 12"/>
          <p:cNvCxnSpPr>
            <a:stCxn id="9" idx="3"/>
            <a:endCxn id="10" idx="3"/>
          </p:cNvCxnSpPr>
          <p:nvPr/>
        </p:nvCxnSpPr>
        <p:spPr>
          <a:xfrm flipH="1">
            <a:off x="8247617" y="3844472"/>
            <a:ext cx="367249" cy="2070051"/>
          </a:xfrm>
          <a:prstGeom prst="curvedConnector3">
            <a:avLst>
              <a:gd name="adj1" fmla="val -6224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endCxn id="11" idx="0"/>
          </p:cNvCxnSpPr>
          <p:nvPr/>
        </p:nvCxnSpPr>
        <p:spPr>
          <a:xfrm rot="10800000" flipV="1">
            <a:off x="1841958" y="2402802"/>
            <a:ext cx="1841958" cy="56450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514832" y="343260"/>
            <a:ext cx="8100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 startAt="2"/>
            </a:pPr>
            <a:r>
              <a:rPr lang="en-US" dirty="0" smtClean="0">
                <a:latin typeface="Bookman Old Style"/>
                <a:cs typeface="Bookman Old Style"/>
              </a:rPr>
              <a:t>The luminosity-size relation</a:t>
            </a:r>
          </a:p>
          <a:p>
            <a:pPr marL="800100" lvl="1" indent="-342900">
              <a:buFont typeface="+mj-lt"/>
              <a:buAutoNum type="arabicPeriod" startAt="2"/>
            </a:pPr>
            <a:endParaRPr lang="en-US" dirty="0" smtClean="0">
              <a:latin typeface="Bookman Old Style"/>
              <a:cs typeface="Bookman Old Style"/>
            </a:endParaRPr>
          </a:p>
          <a:p>
            <a:pPr marL="800100" lvl="1"/>
            <a:r>
              <a:rPr lang="en-US" dirty="0" smtClean="0">
                <a:latin typeface="Bookman Old Style"/>
                <a:cs typeface="Bookman Old Style"/>
              </a:rPr>
              <a:t>Hyde &amp; </a:t>
            </a:r>
            <a:r>
              <a:rPr lang="en-US" dirty="0" err="1" smtClean="0">
                <a:latin typeface="Bookman Old Style"/>
                <a:cs typeface="Bookman Old Style"/>
              </a:rPr>
              <a:t>Bernardi</a:t>
            </a:r>
            <a:r>
              <a:rPr lang="en-US" dirty="0" smtClean="0">
                <a:latin typeface="Bookman Old Style"/>
                <a:cs typeface="Bookman Old Style"/>
              </a:rPr>
              <a:t> (‘09) find curvature, but Nair et al. (‘11) do not. Sample selection by Hyde &amp; </a:t>
            </a:r>
            <a:r>
              <a:rPr lang="en-US" dirty="0" err="1" smtClean="0">
                <a:latin typeface="Bookman Old Style"/>
                <a:cs typeface="Bookman Old Style"/>
              </a:rPr>
              <a:t>Bernardi</a:t>
            </a:r>
            <a:r>
              <a:rPr lang="en-US" dirty="0" smtClean="0">
                <a:latin typeface="Bookman Old Style"/>
                <a:cs typeface="Bookman Old Style"/>
              </a:rPr>
              <a:t>, based on concentration, includes disk galaxies.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510" y="1962132"/>
            <a:ext cx="6587490" cy="4427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" y="3295273"/>
            <a:ext cx="255650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Nair et al. (’11) suggest the scatter is so low, it could be a challenge for building </a:t>
            </a:r>
            <a:r>
              <a:rPr lang="en-US" dirty="0" err="1" smtClean="0">
                <a:latin typeface="Bookman Old Style"/>
                <a:cs typeface="Bookman Old Style"/>
              </a:rPr>
              <a:t>ellipticals</a:t>
            </a:r>
            <a:r>
              <a:rPr lang="en-US" dirty="0" smtClean="0">
                <a:latin typeface="Bookman Old Style"/>
                <a:cs typeface="Bookman Old Style"/>
              </a:rPr>
              <a:t> through mergers</a:t>
            </a:r>
            <a:endParaRPr lang="en-US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832" y="1635921"/>
            <a:ext cx="81000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What these relations tell us?</a:t>
            </a:r>
          </a:p>
          <a:p>
            <a:endParaRPr lang="en-US" dirty="0" smtClean="0">
              <a:latin typeface="Bookman Old Style"/>
              <a:ea typeface="Lucida Grande"/>
              <a:cs typeface="Bookman Old Style"/>
            </a:endParaRPr>
          </a:p>
          <a:p>
            <a:pPr lvl="1">
              <a:buFont typeface="Wingdings" charset="2"/>
              <a:buChar char="Ø"/>
            </a:pPr>
            <a:r>
              <a:rPr lang="en-US" dirty="0" smtClean="0">
                <a:latin typeface="Bookman Old Style"/>
                <a:ea typeface="Lucida Grande"/>
                <a:cs typeface="Bookman Old Style"/>
              </a:rPr>
              <a:t> Systematic properties come from gravity acting</a:t>
            </a:r>
          </a:p>
          <a:p>
            <a:pPr lvl="1">
              <a:buFont typeface="Wingdings" charset="2"/>
              <a:buChar char="Ø"/>
            </a:pPr>
            <a:endParaRPr lang="en-US" dirty="0" smtClean="0">
              <a:latin typeface="Bookman Old Style"/>
              <a:ea typeface="Lucida Grande"/>
              <a:cs typeface="Bookman Old Style"/>
            </a:endParaRPr>
          </a:p>
          <a:p>
            <a:pPr lvl="1">
              <a:buFont typeface="Wingdings" charset="2"/>
              <a:buChar char="Ø"/>
            </a:pPr>
            <a:r>
              <a:rPr lang="en-US" dirty="0" smtClean="0">
                <a:latin typeface="Bookman Old Style"/>
                <a:ea typeface="Lucida Grande"/>
                <a:cs typeface="Bookman Old Style"/>
              </a:rPr>
              <a:t> Deviations are due to other forces, such as gas physics (dissipation, supernovae feedback, AGN feedback…): other formation histories</a:t>
            </a:r>
          </a:p>
          <a:p>
            <a:pPr lvl="1">
              <a:buFont typeface="Wingdings" charset="2"/>
              <a:buChar char="Ø"/>
            </a:pPr>
            <a:endParaRPr lang="en-US" dirty="0" smtClean="0">
              <a:latin typeface="Bookman Old Style"/>
              <a:ea typeface="Lucida Grande"/>
              <a:cs typeface="Bookman Old Style"/>
            </a:endParaRPr>
          </a:p>
          <a:p>
            <a:pPr lvl="1">
              <a:buFont typeface="Wingdings" charset="2"/>
              <a:buChar char="Ø"/>
            </a:pPr>
            <a:r>
              <a:rPr lang="en-US" dirty="0" smtClean="0">
                <a:latin typeface="Bookman Old Style"/>
                <a:ea typeface="Lucida Grande"/>
                <a:cs typeface="Bookman Old Style"/>
              </a:rPr>
              <a:t> Luminosity (Mass)-Size relation indicates how things grow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25" y="2020236"/>
            <a:ext cx="6280150" cy="436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832" y="343260"/>
            <a:ext cx="810003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Where do bulges and </a:t>
            </a:r>
            <a:r>
              <a:rPr lang="en-US" dirty="0" err="1" smtClean="0">
                <a:latin typeface="Bookman Old Style"/>
                <a:cs typeface="Bookman Old Style"/>
              </a:rPr>
              <a:t>ellipticals</a:t>
            </a:r>
            <a:r>
              <a:rPr lang="en-US" dirty="0" smtClean="0">
                <a:latin typeface="Bookman Old Style"/>
                <a:cs typeface="Bookman Old Style"/>
              </a:rPr>
              <a:t> fall in the edge-on view of the FP?</a:t>
            </a:r>
          </a:p>
          <a:p>
            <a:endParaRPr lang="en-US" dirty="0" smtClean="0">
              <a:latin typeface="Bookman Old Style"/>
              <a:cs typeface="Bookman Old Style"/>
            </a:endParaRPr>
          </a:p>
          <a:p>
            <a:r>
              <a:rPr lang="en-US" dirty="0" smtClean="0">
                <a:latin typeface="Bookman Old Style"/>
                <a:cs typeface="Bookman Old Style"/>
              </a:rPr>
              <a:t>Disk-like</a:t>
            </a:r>
            <a:r>
              <a:rPr lang="en-US" dirty="0" smtClean="0">
                <a:latin typeface="Bookman Old Style"/>
                <a:cs typeface="Bookman Old Style"/>
              </a:rPr>
              <a:t> </a:t>
            </a:r>
            <a:r>
              <a:rPr lang="en-US" dirty="0" smtClean="0">
                <a:latin typeface="Bookman Old Style"/>
                <a:cs typeface="Bookman Old Style"/>
              </a:rPr>
              <a:t>bulges </a:t>
            </a:r>
            <a:r>
              <a:rPr lang="en-US" dirty="0" smtClean="0">
                <a:latin typeface="Bookman Old Style"/>
                <a:cs typeface="Bookman Old Style"/>
              </a:rPr>
              <a:t>and classical bulges deviate from </a:t>
            </a:r>
            <a:r>
              <a:rPr lang="en-US" dirty="0" err="1" smtClean="0">
                <a:latin typeface="Bookman Old Style"/>
                <a:cs typeface="Bookman Old Style"/>
              </a:rPr>
              <a:t>ellipticals</a:t>
            </a:r>
            <a:r>
              <a:rPr lang="en-US" dirty="0" smtClean="0">
                <a:latin typeface="Bookman Old Style"/>
                <a:cs typeface="Bookman Old Style"/>
              </a:rPr>
              <a:t>, the former more noticeably than the latter (the dashed line is from </a:t>
            </a:r>
            <a:r>
              <a:rPr lang="en-US" dirty="0" err="1" smtClean="0">
                <a:latin typeface="Bookman Old Style"/>
                <a:cs typeface="Bookman Old Style"/>
              </a:rPr>
              <a:t>Bernardi</a:t>
            </a:r>
            <a:r>
              <a:rPr lang="en-US" dirty="0" smtClean="0">
                <a:latin typeface="Bookman Old Style"/>
                <a:cs typeface="Bookman Old Style"/>
              </a:rPr>
              <a:t> et al. ‘03). There is no clear distinction between barred and unbarred galaxies (although perhaps a slight offset).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2075" y="6019704"/>
            <a:ext cx="143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Gadotti ‘09</a:t>
            </a:r>
            <a:endParaRPr lang="en-US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514832" y="343260"/>
            <a:ext cx="8100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Where do bulges and </a:t>
            </a:r>
            <a:r>
              <a:rPr lang="en-US" dirty="0" err="1" smtClean="0">
                <a:latin typeface="Bookman Old Style"/>
                <a:cs typeface="Bookman Old Style"/>
              </a:rPr>
              <a:t>ellipticals</a:t>
            </a:r>
            <a:r>
              <a:rPr lang="en-US" dirty="0" smtClean="0">
                <a:latin typeface="Bookman Old Style"/>
                <a:cs typeface="Bookman Old Style"/>
              </a:rPr>
              <a:t> fall in the face-on view of the FP?</a:t>
            </a:r>
          </a:p>
          <a:p>
            <a:endParaRPr lang="en-US" dirty="0" smtClean="0">
              <a:latin typeface="Bookman Old Style"/>
              <a:cs typeface="Bookman Old Style"/>
            </a:endParaRPr>
          </a:p>
          <a:p>
            <a:r>
              <a:rPr lang="en-US" dirty="0" smtClean="0">
                <a:latin typeface="Bookman Old Style"/>
                <a:cs typeface="Bookman Old Style"/>
              </a:rPr>
              <a:t>The 3 systems occupy very different loci! Again, there seems to be a difference for barred galaxies.</a:t>
            </a:r>
            <a:endParaRPr lang="en-US" dirty="0">
              <a:latin typeface="Bookman Old Style"/>
              <a:cs typeface="Bookman Old Style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899" y="1880852"/>
            <a:ext cx="6280150" cy="4508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12075" y="6019704"/>
            <a:ext cx="143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Gadotti ‘09</a:t>
            </a:r>
            <a:endParaRPr lang="en-US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514832" y="343260"/>
            <a:ext cx="81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The locus occupied by</a:t>
            </a:r>
            <a:r>
              <a:rPr lang="en-US" dirty="0" smtClean="0">
                <a:latin typeface="Bookman Old Style"/>
                <a:cs typeface="Bookman Old Style"/>
              </a:rPr>
              <a:t> disk-like bulges </a:t>
            </a:r>
            <a:r>
              <a:rPr lang="en-US" dirty="0" smtClean="0">
                <a:latin typeface="Bookman Old Style"/>
                <a:cs typeface="Bookman Old Style"/>
              </a:rPr>
              <a:t>is the same as pure disk systems, as seen in the H-band FP of </a:t>
            </a:r>
            <a:r>
              <a:rPr lang="en-US" dirty="0" err="1" smtClean="0">
                <a:latin typeface="Bookman Old Style"/>
                <a:cs typeface="Bookman Old Style"/>
              </a:rPr>
              <a:t>Pierini</a:t>
            </a:r>
            <a:r>
              <a:rPr lang="en-US" dirty="0" smtClean="0">
                <a:latin typeface="Bookman Old Style"/>
                <a:cs typeface="Bookman Old Style"/>
              </a:rPr>
              <a:t> et al. (‘02).</a:t>
            </a:r>
            <a:endParaRPr lang="en-US" dirty="0">
              <a:latin typeface="Bookman Old Style"/>
              <a:cs typeface="Bookman Old Styl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8" y="1451468"/>
            <a:ext cx="4163568" cy="4050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533" y="1410320"/>
            <a:ext cx="4233672" cy="40919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61286" y="5871592"/>
            <a:ext cx="136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okman Old Style"/>
                <a:cs typeface="Bookman Old Style"/>
              </a:rPr>
              <a:t>early-type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8985" y="5871592"/>
            <a:ext cx="136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ookman Old Style"/>
                <a:cs typeface="Bookman Old Style"/>
              </a:rPr>
              <a:t>l</a:t>
            </a:r>
            <a:r>
              <a:rPr lang="en-US" dirty="0" smtClean="0">
                <a:latin typeface="Bookman Old Style"/>
                <a:cs typeface="Bookman Old Style"/>
              </a:rPr>
              <a:t>ate-type</a:t>
            </a:r>
            <a:endParaRPr lang="en-US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1737354"/>
            <a:ext cx="6197600" cy="4663440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514832" y="343260"/>
            <a:ext cx="810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How the mass-size relation of bulges and </a:t>
            </a:r>
            <a:r>
              <a:rPr lang="en-US" dirty="0" err="1" smtClean="0">
                <a:latin typeface="Bookman Old Style"/>
                <a:cs typeface="Bookman Old Style"/>
              </a:rPr>
              <a:t>ellipticals</a:t>
            </a:r>
            <a:r>
              <a:rPr lang="en-US" dirty="0" smtClean="0">
                <a:latin typeface="Bookman Old Style"/>
                <a:cs typeface="Bookman Old Style"/>
              </a:rPr>
              <a:t> compare?</a:t>
            </a:r>
          </a:p>
          <a:p>
            <a:endParaRPr lang="en-US" dirty="0" smtClean="0">
              <a:latin typeface="Bookman Old Style"/>
              <a:cs typeface="Bookman Old Style"/>
            </a:endParaRPr>
          </a:p>
          <a:p>
            <a:pPr algn="ctr"/>
            <a:r>
              <a:rPr lang="en-US" dirty="0" smtClean="0">
                <a:latin typeface="Bookman Old Style"/>
                <a:cs typeface="Bookman Old Style"/>
              </a:rPr>
              <a:t>log (size) = alpha × log (mass)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" y="3053184"/>
            <a:ext cx="39608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Bookman Old Style"/>
                <a:ea typeface="Times New Roman" charset="0"/>
                <a:cs typeface="Bookman Old Style"/>
              </a:rPr>
              <a:t>bars</a:t>
            </a:r>
            <a:r>
              <a:rPr lang="en-US" dirty="0">
                <a:latin typeface="Bookman Old Style"/>
                <a:ea typeface="Times New Roman" charset="0"/>
                <a:cs typeface="Bookman Old Style"/>
              </a:rPr>
              <a:t>: </a:t>
            </a:r>
            <a:r>
              <a:rPr lang="el-GR" dirty="0">
                <a:latin typeface="Bookman Old Style"/>
                <a:ea typeface="Times New Roman" charset="0"/>
                <a:cs typeface="Bookman Old Style"/>
              </a:rPr>
              <a:t>α</a:t>
            </a:r>
            <a:r>
              <a:rPr lang="en-US" dirty="0">
                <a:latin typeface="Bookman Old Style"/>
                <a:ea typeface="Times New Roman" charset="0"/>
                <a:cs typeface="Bookman Old Style"/>
              </a:rPr>
              <a:t>=0.21</a:t>
            </a:r>
          </a:p>
          <a:p>
            <a:r>
              <a:rPr lang="en-US" dirty="0">
                <a:latin typeface="Bookman Old Style"/>
                <a:ea typeface="Times New Roman" charset="0"/>
                <a:cs typeface="Bookman Old Style"/>
              </a:rPr>
              <a:t>disks: </a:t>
            </a:r>
            <a:r>
              <a:rPr lang="el-GR" dirty="0">
                <a:latin typeface="Bookman Old Style"/>
                <a:ea typeface="Times New Roman" charset="0"/>
                <a:cs typeface="Bookman Old Style"/>
              </a:rPr>
              <a:t>α</a:t>
            </a:r>
            <a:r>
              <a:rPr lang="en-US" dirty="0">
                <a:latin typeface="Bookman Old Style"/>
                <a:ea typeface="Times New Roman" charset="0"/>
                <a:cs typeface="Bookman Old Style"/>
              </a:rPr>
              <a:t>=0.33</a:t>
            </a:r>
            <a:endParaRPr lang="en-US" dirty="0" smtClean="0">
              <a:latin typeface="Bookman Old Style"/>
              <a:ea typeface="Times New Roman" charset="0"/>
              <a:cs typeface="Bookman Old Style"/>
            </a:endParaRPr>
          </a:p>
          <a:p>
            <a:r>
              <a:rPr lang="en-US" dirty="0" smtClean="0">
                <a:latin typeface="Bookman Old Style"/>
                <a:ea typeface="Times New Roman" charset="0"/>
                <a:cs typeface="Bookman Old Style"/>
              </a:rPr>
              <a:t>disk-like</a:t>
            </a:r>
            <a:r>
              <a:rPr lang="en-US" dirty="0" smtClean="0">
                <a:latin typeface="Bookman Old Style"/>
                <a:ea typeface="Times New Roman" charset="0"/>
                <a:cs typeface="Bookman Old Style"/>
              </a:rPr>
              <a:t>: </a:t>
            </a:r>
            <a:r>
              <a:rPr lang="el-GR" dirty="0">
                <a:latin typeface="Bookman Old Style"/>
                <a:ea typeface="Times New Roman" charset="0"/>
                <a:cs typeface="Bookman Old Style"/>
              </a:rPr>
              <a:t>α</a:t>
            </a:r>
            <a:r>
              <a:rPr lang="en-US" dirty="0">
                <a:latin typeface="Bookman Old Style"/>
                <a:ea typeface="Times New Roman" charset="0"/>
                <a:cs typeface="Bookman Old Style"/>
              </a:rPr>
              <a:t>=0.20     </a:t>
            </a:r>
            <a:r>
              <a:rPr lang="en-US" dirty="0" smtClean="0">
                <a:latin typeface="Bookman Old Style"/>
                <a:ea typeface="Times New Roman" charset="0"/>
                <a:cs typeface="Bookman Old Style"/>
              </a:rPr>
              <a:t>(</a:t>
            </a:r>
            <a:r>
              <a:rPr lang="en-US" dirty="0" smtClean="0">
                <a:latin typeface="Bookman Old Style"/>
                <a:ea typeface="Times New Roman" charset="0"/>
                <a:cs typeface="Bookman Old Style"/>
                <a:sym typeface="Mathematica1" pitchFamily="2" charset="2"/>
              </a:rPr>
              <a:t>±0.02</a:t>
            </a:r>
            <a:r>
              <a:rPr lang="en-US" dirty="0">
                <a:latin typeface="Bookman Old Style"/>
                <a:ea typeface="Times New Roman" charset="0"/>
                <a:cs typeface="Bookman Old Style"/>
                <a:sym typeface="Mathematica1" pitchFamily="2" charset="2"/>
              </a:rPr>
              <a:t>)</a:t>
            </a:r>
          </a:p>
          <a:p>
            <a:r>
              <a:rPr lang="en-US" dirty="0">
                <a:latin typeface="Bookman Old Style"/>
                <a:ea typeface="Times New Roman" charset="0"/>
                <a:cs typeface="Bookman Old Style"/>
              </a:rPr>
              <a:t>classical: </a:t>
            </a:r>
            <a:r>
              <a:rPr lang="el-GR" dirty="0">
                <a:latin typeface="Bookman Old Style"/>
                <a:ea typeface="Times New Roman" charset="0"/>
                <a:cs typeface="Bookman Old Style"/>
              </a:rPr>
              <a:t>α</a:t>
            </a:r>
            <a:r>
              <a:rPr lang="en-US" dirty="0">
                <a:latin typeface="Bookman Old Style"/>
                <a:ea typeface="Times New Roman" charset="0"/>
                <a:cs typeface="Bookman Old Style"/>
              </a:rPr>
              <a:t>=0.30</a:t>
            </a:r>
          </a:p>
          <a:p>
            <a:r>
              <a:rPr lang="en-US" dirty="0" err="1">
                <a:latin typeface="Bookman Old Style"/>
                <a:ea typeface="Times New Roman" charset="0"/>
                <a:cs typeface="Bookman Old Style"/>
              </a:rPr>
              <a:t>ellipticals</a:t>
            </a:r>
            <a:r>
              <a:rPr lang="en-US" dirty="0">
                <a:latin typeface="Bookman Old Style"/>
                <a:ea typeface="Times New Roman" charset="0"/>
                <a:cs typeface="Bookman Old Style"/>
              </a:rPr>
              <a:t>: </a:t>
            </a:r>
            <a:r>
              <a:rPr lang="el-GR" dirty="0">
                <a:latin typeface="Bookman Old Style"/>
                <a:ea typeface="Times New Roman" charset="0"/>
                <a:cs typeface="Bookman Old Style"/>
              </a:rPr>
              <a:t>α</a:t>
            </a:r>
            <a:r>
              <a:rPr lang="en-US" dirty="0">
                <a:latin typeface="Bookman Old Style"/>
                <a:ea typeface="Times New Roman" charset="0"/>
                <a:cs typeface="Bookman Old Style"/>
              </a:rPr>
              <a:t>=0.38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514832" y="228840"/>
            <a:ext cx="81000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charset="2"/>
              <a:buChar char="Ø"/>
            </a:pPr>
            <a:r>
              <a:rPr lang="en-US" dirty="0" smtClean="0">
                <a:latin typeface="Bookman Old Style"/>
                <a:ea typeface="Lucida Grande"/>
                <a:cs typeface="Bookman Old Style"/>
              </a:rPr>
              <a:t> The mass-size relation of</a:t>
            </a:r>
            <a:r>
              <a:rPr lang="en-US" dirty="0" smtClean="0">
                <a:latin typeface="Bookman Old Style"/>
                <a:ea typeface="Lucida Grande"/>
                <a:cs typeface="Bookman Old Style"/>
              </a:rPr>
              <a:t> </a:t>
            </a:r>
            <a:r>
              <a:rPr lang="en-US" dirty="0" smtClean="0">
                <a:latin typeface="Bookman Old Style"/>
                <a:ea typeface="Lucida Grande"/>
                <a:cs typeface="Bookman Old Style"/>
              </a:rPr>
              <a:t>disk-like </a:t>
            </a:r>
            <a:r>
              <a:rPr lang="en-US" dirty="0" smtClean="0">
                <a:latin typeface="Bookman Old Style"/>
                <a:ea typeface="Lucida Grande"/>
                <a:cs typeface="Bookman Old Style"/>
              </a:rPr>
              <a:t>bulges </a:t>
            </a:r>
            <a:r>
              <a:rPr lang="en-US" dirty="0" smtClean="0">
                <a:latin typeface="Bookman Old Style"/>
                <a:ea typeface="Lucida Grande"/>
                <a:cs typeface="Bookman Old Style"/>
              </a:rPr>
              <a:t>is different from that of classical bulges by 5σ</a:t>
            </a:r>
          </a:p>
          <a:p>
            <a:pPr lvl="1">
              <a:buFont typeface="Wingdings" charset="2"/>
              <a:buChar char="Ø"/>
            </a:pPr>
            <a:endParaRPr lang="en-US" dirty="0" smtClean="0">
              <a:latin typeface="Bookman Old Style"/>
              <a:ea typeface="Lucida Grande"/>
              <a:cs typeface="Bookman Old Style"/>
            </a:endParaRPr>
          </a:p>
          <a:p>
            <a:pPr lvl="1">
              <a:buFont typeface="Wingdings" charset="2"/>
              <a:buChar char="Ø"/>
            </a:pPr>
            <a:r>
              <a:rPr lang="en-US" dirty="0" smtClean="0">
                <a:latin typeface="Bookman Old Style"/>
                <a:ea typeface="Lucida Grande"/>
                <a:cs typeface="Bookman Old Style"/>
              </a:rPr>
              <a:t> The mass-size relation of classical bulges is different from that of </a:t>
            </a:r>
            <a:r>
              <a:rPr lang="en-US" dirty="0" err="1" smtClean="0">
                <a:latin typeface="Bookman Old Style"/>
                <a:ea typeface="Lucida Grande"/>
                <a:cs typeface="Bookman Old Style"/>
              </a:rPr>
              <a:t>ellipticals</a:t>
            </a:r>
            <a:r>
              <a:rPr lang="en-US" dirty="0" smtClean="0">
                <a:latin typeface="Bookman Old Style"/>
                <a:ea typeface="Lucida Grande"/>
                <a:cs typeface="Bookman Old Style"/>
              </a:rPr>
              <a:t> by 4σ</a:t>
            </a:r>
          </a:p>
          <a:p>
            <a:pPr lvl="1">
              <a:buFont typeface="Wingdings" charset="2"/>
              <a:buChar char="Ø"/>
            </a:pPr>
            <a:endParaRPr lang="en-US" dirty="0" smtClean="0">
              <a:latin typeface="Bookman Old Style"/>
              <a:ea typeface="Lucida Grande"/>
              <a:cs typeface="Bookman Old Style"/>
            </a:endParaRPr>
          </a:p>
          <a:p>
            <a:pPr lvl="1">
              <a:buFont typeface="Wingdings" charset="2"/>
              <a:buChar char="Ø"/>
            </a:pPr>
            <a:r>
              <a:rPr lang="en-US" dirty="0" smtClean="0">
                <a:latin typeface="Bookman Old Style"/>
                <a:ea typeface="Lucida Grande"/>
                <a:cs typeface="Bookman Old Style"/>
              </a:rPr>
              <a:t> The only pair of components with similar mass-size relations are</a:t>
            </a:r>
            <a:r>
              <a:rPr lang="en-US" dirty="0" smtClean="0">
                <a:latin typeface="Bookman Old Style"/>
                <a:ea typeface="Lucida Grande"/>
                <a:cs typeface="Bookman Old Style"/>
              </a:rPr>
              <a:t> </a:t>
            </a:r>
            <a:r>
              <a:rPr lang="en-US" dirty="0" smtClean="0">
                <a:latin typeface="Bookman Old Style"/>
                <a:ea typeface="Lucida Grande"/>
                <a:cs typeface="Bookman Old Style"/>
              </a:rPr>
              <a:t>disk-like </a:t>
            </a:r>
            <a:r>
              <a:rPr lang="en-US" dirty="0" smtClean="0">
                <a:latin typeface="Bookman Old Style"/>
                <a:ea typeface="Lucida Grande"/>
                <a:cs typeface="Bookman Old Style"/>
              </a:rPr>
              <a:t>bulges </a:t>
            </a:r>
            <a:r>
              <a:rPr lang="en-US" dirty="0" smtClean="0">
                <a:latin typeface="Bookman Old Style"/>
                <a:ea typeface="Lucida Grande"/>
                <a:cs typeface="Bookman Old Style"/>
              </a:rPr>
              <a:t>and bars</a:t>
            </a:r>
          </a:p>
          <a:p>
            <a:pPr lvl="1">
              <a:buFont typeface="Wingdings" charset="2"/>
              <a:buChar char="Ø"/>
            </a:pPr>
            <a:endParaRPr lang="en-US" dirty="0" smtClean="0">
              <a:latin typeface="Bookman Old Style"/>
              <a:ea typeface="Lucida Grande"/>
              <a:cs typeface="Bookman Old Style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14832" y="3535553"/>
            <a:ext cx="39608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Bookman Old Style"/>
                <a:ea typeface="Times New Roman" charset="0"/>
                <a:cs typeface="Bookman Old Style"/>
              </a:rPr>
              <a:t>bars</a:t>
            </a:r>
            <a:r>
              <a:rPr lang="en-US" dirty="0">
                <a:latin typeface="Bookman Old Style"/>
                <a:ea typeface="Times New Roman" charset="0"/>
                <a:cs typeface="Bookman Old Style"/>
              </a:rPr>
              <a:t>: </a:t>
            </a:r>
            <a:r>
              <a:rPr lang="el-GR" dirty="0">
                <a:latin typeface="Bookman Old Style"/>
                <a:ea typeface="Times New Roman" charset="0"/>
                <a:cs typeface="Bookman Old Style"/>
              </a:rPr>
              <a:t>α</a:t>
            </a:r>
            <a:r>
              <a:rPr lang="en-US" dirty="0">
                <a:latin typeface="Bookman Old Style"/>
                <a:ea typeface="Times New Roman" charset="0"/>
                <a:cs typeface="Bookman Old Style"/>
              </a:rPr>
              <a:t>=0.21</a:t>
            </a:r>
          </a:p>
          <a:p>
            <a:r>
              <a:rPr lang="en-US" dirty="0">
                <a:latin typeface="Bookman Old Style"/>
                <a:ea typeface="Times New Roman" charset="0"/>
                <a:cs typeface="Bookman Old Style"/>
              </a:rPr>
              <a:t>disks: </a:t>
            </a:r>
            <a:r>
              <a:rPr lang="el-GR" dirty="0">
                <a:latin typeface="Bookman Old Style"/>
                <a:ea typeface="Times New Roman" charset="0"/>
                <a:cs typeface="Bookman Old Style"/>
              </a:rPr>
              <a:t>α</a:t>
            </a:r>
            <a:r>
              <a:rPr lang="en-US" dirty="0">
                <a:latin typeface="Bookman Old Style"/>
                <a:ea typeface="Times New Roman" charset="0"/>
                <a:cs typeface="Bookman Old Style"/>
              </a:rPr>
              <a:t>=0.33</a:t>
            </a:r>
          </a:p>
          <a:p>
            <a:r>
              <a:rPr lang="en-US" dirty="0">
                <a:latin typeface="Bookman Old Style"/>
                <a:ea typeface="Times New Roman" charset="0"/>
                <a:cs typeface="Bookman Old Style"/>
              </a:rPr>
              <a:t>pseudo: </a:t>
            </a:r>
            <a:r>
              <a:rPr lang="el-GR" dirty="0">
                <a:latin typeface="Bookman Old Style"/>
                <a:ea typeface="Times New Roman" charset="0"/>
                <a:cs typeface="Bookman Old Style"/>
              </a:rPr>
              <a:t>α</a:t>
            </a:r>
            <a:r>
              <a:rPr lang="en-US" dirty="0">
                <a:latin typeface="Bookman Old Style"/>
                <a:ea typeface="Times New Roman" charset="0"/>
                <a:cs typeface="Bookman Old Style"/>
              </a:rPr>
              <a:t>=0.20     </a:t>
            </a:r>
            <a:r>
              <a:rPr lang="en-US" dirty="0" smtClean="0">
                <a:latin typeface="Bookman Old Style"/>
                <a:ea typeface="Times New Roman" charset="0"/>
                <a:cs typeface="Bookman Old Style"/>
              </a:rPr>
              <a:t>(</a:t>
            </a:r>
            <a:r>
              <a:rPr lang="en-US" dirty="0" smtClean="0">
                <a:latin typeface="Bookman Old Style"/>
                <a:ea typeface="Times New Roman" charset="0"/>
                <a:cs typeface="Bookman Old Style"/>
                <a:sym typeface="Mathematica1" pitchFamily="2" charset="2"/>
              </a:rPr>
              <a:t>±0.02</a:t>
            </a:r>
            <a:r>
              <a:rPr lang="en-US" dirty="0">
                <a:latin typeface="Bookman Old Style"/>
                <a:ea typeface="Times New Roman" charset="0"/>
                <a:cs typeface="Bookman Old Style"/>
                <a:sym typeface="Mathematica1" pitchFamily="2" charset="2"/>
              </a:rPr>
              <a:t>)</a:t>
            </a:r>
          </a:p>
          <a:p>
            <a:r>
              <a:rPr lang="en-US" dirty="0">
                <a:latin typeface="Bookman Old Style"/>
                <a:ea typeface="Times New Roman" charset="0"/>
                <a:cs typeface="Bookman Old Style"/>
              </a:rPr>
              <a:t>classical: </a:t>
            </a:r>
            <a:r>
              <a:rPr lang="el-GR" dirty="0">
                <a:latin typeface="Bookman Old Style"/>
                <a:ea typeface="Times New Roman" charset="0"/>
                <a:cs typeface="Bookman Old Style"/>
              </a:rPr>
              <a:t>α</a:t>
            </a:r>
            <a:r>
              <a:rPr lang="en-US" dirty="0">
                <a:latin typeface="Bookman Old Style"/>
                <a:ea typeface="Times New Roman" charset="0"/>
                <a:cs typeface="Bookman Old Style"/>
              </a:rPr>
              <a:t>=0.30</a:t>
            </a:r>
          </a:p>
          <a:p>
            <a:r>
              <a:rPr lang="en-US" dirty="0" err="1">
                <a:latin typeface="Bookman Old Style"/>
                <a:ea typeface="Times New Roman" charset="0"/>
                <a:cs typeface="Bookman Old Style"/>
              </a:rPr>
              <a:t>ellipticals</a:t>
            </a:r>
            <a:r>
              <a:rPr lang="en-US" dirty="0">
                <a:latin typeface="Bookman Old Style"/>
                <a:ea typeface="Times New Roman" charset="0"/>
                <a:cs typeface="Bookman Old Style"/>
              </a:rPr>
              <a:t>: </a:t>
            </a:r>
            <a:r>
              <a:rPr lang="el-GR" dirty="0">
                <a:latin typeface="Bookman Old Style"/>
                <a:ea typeface="Times New Roman" charset="0"/>
                <a:cs typeface="Bookman Old Style"/>
              </a:rPr>
              <a:t>α</a:t>
            </a:r>
            <a:r>
              <a:rPr lang="en-US" dirty="0">
                <a:latin typeface="Bookman Old Style"/>
                <a:ea typeface="Times New Roman" charset="0"/>
                <a:cs typeface="Bookman Old Style"/>
              </a:rPr>
              <a:t>=0.38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66" y="2814163"/>
            <a:ext cx="3873500" cy="2914650"/>
          </a:xfrm>
          <a:prstGeom prst="rect">
            <a:avLst/>
          </a:prstGeom>
        </p:spPr>
      </p:pic>
      <p:cxnSp>
        <p:nvCxnSpPr>
          <p:cNvPr id="16" name="Curved Connector 15"/>
          <p:cNvCxnSpPr>
            <a:stCxn id="7" idx="1"/>
            <a:endCxn id="11" idx="1"/>
          </p:cNvCxnSpPr>
          <p:nvPr/>
        </p:nvCxnSpPr>
        <p:spPr>
          <a:xfrm rot="10800000" flipV="1">
            <a:off x="514832" y="1521501"/>
            <a:ext cx="1588" cy="2752715"/>
          </a:xfrm>
          <a:prstGeom prst="curved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4040" y="114420"/>
            <a:ext cx="3485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Outline – Lecture Two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32" y="1086982"/>
            <a:ext cx="81000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US" dirty="0" smtClean="0">
                <a:latin typeface="Bookman Old Style"/>
                <a:cs typeface="Bookman Old Style"/>
              </a:rPr>
              <a:t>Composite bulges</a:t>
            </a:r>
          </a:p>
          <a:p>
            <a:pPr marL="342900" indent="-342900">
              <a:buFont typeface="+mj-lt"/>
              <a:buAutoNum type="arabicPeriod" startAt="6"/>
            </a:pPr>
            <a:endParaRPr lang="en-US" dirty="0" smtClean="0">
              <a:latin typeface="Bookman Old Style"/>
              <a:cs typeface="Bookman Old Style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US" dirty="0" smtClean="0">
                <a:latin typeface="Bookman Old Style"/>
                <a:cs typeface="Bookman Old Style"/>
              </a:rPr>
              <a:t>Host galaxies and environment</a:t>
            </a:r>
          </a:p>
          <a:p>
            <a:pPr marL="342900" indent="-342900">
              <a:buFont typeface="+mj-lt"/>
              <a:buAutoNum type="arabicPeriod" startAt="6"/>
            </a:pPr>
            <a:endParaRPr lang="en-US" dirty="0" smtClean="0">
              <a:latin typeface="Bookman Old Style"/>
              <a:cs typeface="Bookman Old Style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US" dirty="0" smtClean="0">
                <a:latin typeface="Bookman Old Style"/>
                <a:cs typeface="Bookman Old Style"/>
              </a:rPr>
              <a:t>Elliptical galaxies and two dichotomies</a:t>
            </a:r>
          </a:p>
          <a:p>
            <a:pPr marL="342900" indent="-342900">
              <a:buFont typeface="+mj-lt"/>
              <a:buAutoNum type="arabicPeriod" startAt="6"/>
            </a:pPr>
            <a:endParaRPr lang="en-US" dirty="0" smtClean="0">
              <a:latin typeface="Bookman Old Style"/>
              <a:cs typeface="Bookman Old Style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>
                <a:latin typeface="Bookman Old Style"/>
                <a:cs typeface="Bookman Old Style"/>
              </a:rPr>
              <a:t>core-depleted vs. extra-light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>
                <a:latin typeface="Bookman Old Style"/>
                <a:cs typeface="Bookman Old Style"/>
              </a:rPr>
              <a:t>giants vs. </a:t>
            </a:r>
            <a:r>
              <a:rPr lang="en-US" smtClean="0">
                <a:latin typeface="Bookman Old Style"/>
                <a:cs typeface="Bookman Old Style"/>
              </a:rPr>
              <a:t>dwarfs</a:t>
            </a:r>
          </a:p>
          <a:p>
            <a:pPr marL="800100" lvl="1" indent="-342900">
              <a:buFont typeface="+mj-lt"/>
              <a:buAutoNum type="alphaLcPeriod"/>
            </a:pPr>
            <a:endParaRPr lang="en-US" dirty="0" smtClean="0">
              <a:latin typeface="Bookman Old Style"/>
              <a:cs typeface="Bookman Old Style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US" dirty="0" err="1" smtClean="0">
                <a:latin typeface="Bookman Old Style"/>
                <a:cs typeface="Bookman Old Style"/>
              </a:rPr>
              <a:t>Supermassive</a:t>
            </a:r>
            <a:r>
              <a:rPr lang="en-US" dirty="0" smtClean="0">
                <a:latin typeface="Bookman Old Style"/>
                <a:cs typeface="Bookman Old Style"/>
              </a:rPr>
              <a:t> black holes and their scaling relations</a:t>
            </a:r>
          </a:p>
          <a:p>
            <a:pPr marL="342900" indent="-342900">
              <a:buFont typeface="+mj-lt"/>
              <a:buAutoNum type="arabicPeriod" startAt="6"/>
            </a:pPr>
            <a:endParaRPr lang="en-US" dirty="0" smtClean="0">
              <a:latin typeface="Bookman Old Style"/>
              <a:cs typeface="Bookman Old Style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US" dirty="0" smtClean="0">
                <a:latin typeface="Bookman Old Style"/>
                <a:cs typeface="Bookman Old Style"/>
              </a:rPr>
              <a:t> Bulge formation models</a:t>
            </a:r>
          </a:p>
          <a:p>
            <a:pPr marL="342900" indent="-342900">
              <a:buFont typeface="+mj-lt"/>
              <a:buAutoNum type="arabicPeriod" startAt="6"/>
            </a:pPr>
            <a:endParaRPr lang="en-US" dirty="0" smtClean="0">
              <a:latin typeface="Bookman Old Style"/>
              <a:cs typeface="Bookman Old Style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US" dirty="0" smtClean="0">
                <a:latin typeface="Bookman Old Style"/>
                <a:cs typeface="Bookman Old Style"/>
              </a:rPr>
              <a:t> Some thoughts on future research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514832" y="1058243"/>
            <a:ext cx="81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charset="2"/>
              <a:buChar char="Ø"/>
            </a:pPr>
            <a:r>
              <a:rPr lang="en-US" dirty="0" smtClean="0">
                <a:latin typeface="Bookman Old Style"/>
                <a:ea typeface="Lucida Grande"/>
                <a:cs typeface="Bookman Old Style"/>
              </a:rPr>
              <a:t> At the high-mass end, classical bulges are not just </a:t>
            </a:r>
            <a:r>
              <a:rPr lang="en-US" dirty="0" err="1" smtClean="0">
                <a:latin typeface="Bookman Old Style"/>
                <a:ea typeface="Lucida Grande"/>
                <a:cs typeface="Bookman Old Style"/>
              </a:rPr>
              <a:t>ellipticals</a:t>
            </a:r>
            <a:r>
              <a:rPr lang="en-US" dirty="0" smtClean="0">
                <a:latin typeface="Bookman Old Style"/>
                <a:ea typeface="Lucida Grande"/>
                <a:cs typeface="Bookman Old Style"/>
              </a:rPr>
              <a:t> surrounded by disks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14832" y="3535553"/>
            <a:ext cx="39608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Bookman Old Style"/>
                <a:ea typeface="Times New Roman" charset="0"/>
                <a:cs typeface="Bookman Old Style"/>
              </a:rPr>
              <a:t>bars</a:t>
            </a:r>
            <a:r>
              <a:rPr lang="en-US" dirty="0">
                <a:latin typeface="Bookman Old Style"/>
                <a:ea typeface="Times New Roman" charset="0"/>
                <a:cs typeface="Bookman Old Style"/>
              </a:rPr>
              <a:t>: </a:t>
            </a:r>
            <a:r>
              <a:rPr lang="el-GR" dirty="0">
                <a:latin typeface="Bookman Old Style"/>
                <a:ea typeface="Times New Roman" charset="0"/>
                <a:cs typeface="Bookman Old Style"/>
              </a:rPr>
              <a:t>α</a:t>
            </a:r>
            <a:r>
              <a:rPr lang="en-US" dirty="0">
                <a:latin typeface="Bookman Old Style"/>
                <a:ea typeface="Times New Roman" charset="0"/>
                <a:cs typeface="Bookman Old Style"/>
              </a:rPr>
              <a:t>=0.21</a:t>
            </a:r>
          </a:p>
          <a:p>
            <a:r>
              <a:rPr lang="en-US" dirty="0">
                <a:latin typeface="Bookman Old Style"/>
                <a:ea typeface="Times New Roman" charset="0"/>
                <a:cs typeface="Bookman Old Style"/>
              </a:rPr>
              <a:t>disks: </a:t>
            </a:r>
            <a:r>
              <a:rPr lang="el-GR" dirty="0">
                <a:latin typeface="Bookman Old Style"/>
                <a:ea typeface="Times New Roman" charset="0"/>
                <a:cs typeface="Bookman Old Style"/>
              </a:rPr>
              <a:t>α</a:t>
            </a:r>
            <a:r>
              <a:rPr lang="en-US" dirty="0">
                <a:latin typeface="Bookman Old Style"/>
                <a:ea typeface="Times New Roman" charset="0"/>
                <a:cs typeface="Bookman Old Style"/>
              </a:rPr>
              <a:t>=0.33</a:t>
            </a:r>
          </a:p>
          <a:p>
            <a:r>
              <a:rPr lang="en-US" dirty="0">
                <a:latin typeface="Bookman Old Style"/>
                <a:ea typeface="Times New Roman" charset="0"/>
                <a:cs typeface="Bookman Old Style"/>
              </a:rPr>
              <a:t>pseudo: </a:t>
            </a:r>
            <a:r>
              <a:rPr lang="el-GR" dirty="0">
                <a:latin typeface="Bookman Old Style"/>
                <a:ea typeface="Times New Roman" charset="0"/>
                <a:cs typeface="Bookman Old Style"/>
              </a:rPr>
              <a:t>α</a:t>
            </a:r>
            <a:r>
              <a:rPr lang="en-US" dirty="0">
                <a:latin typeface="Bookman Old Style"/>
                <a:ea typeface="Times New Roman" charset="0"/>
                <a:cs typeface="Bookman Old Style"/>
              </a:rPr>
              <a:t>=0.20     </a:t>
            </a:r>
            <a:r>
              <a:rPr lang="en-US" dirty="0" smtClean="0">
                <a:latin typeface="Bookman Old Style"/>
                <a:ea typeface="Times New Roman" charset="0"/>
                <a:cs typeface="Bookman Old Style"/>
              </a:rPr>
              <a:t>(</a:t>
            </a:r>
            <a:r>
              <a:rPr lang="en-US" dirty="0" smtClean="0">
                <a:latin typeface="Bookman Old Style"/>
                <a:ea typeface="Times New Roman" charset="0"/>
                <a:cs typeface="Bookman Old Style"/>
                <a:sym typeface="Mathematica1" pitchFamily="2" charset="2"/>
              </a:rPr>
              <a:t>±0.02</a:t>
            </a:r>
            <a:r>
              <a:rPr lang="en-US" dirty="0">
                <a:latin typeface="Bookman Old Style"/>
                <a:ea typeface="Times New Roman" charset="0"/>
                <a:cs typeface="Bookman Old Style"/>
                <a:sym typeface="Mathematica1" pitchFamily="2" charset="2"/>
              </a:rPr>
              <a:t>)</a:t>
            </a:r>
          </a:p>
          <a:p>
            <a:r>
              <a:rPr lang="en-US" dirty="0">
                <a:latin typeface="Bookman Old Style"/>
                <a:ea typeface="Times New Roman" charset="0"/>
                <a:cs typeface="Bookman Old Style"/>
              </a:rPr>
              <a:t>classical: </a:t>
            </a:r>
            <a:r>
              <a:rPr lang="el-GR" dirty="0">
                <a:latin typeface="Bookman Old Style"/>
                <a:ea typeface="Times New Roman" charset="0"/>
                <a:cs typeface="Bookman Old Style"/>
              </a:rPr>
              <a:t>α</a:t>
            </a:r>
            <a:r>
              <a:rPr lang="en-US" dirty="0">
                <a:latin typeface="Bookman Old Style"/>
                <a:ea typeface="Times New Roman" charset="0"/>
                <a:cs typeface="Bookman Old Style"/>
              </a:rPr>
              <a:t>=0.30</a:t>
            </a:r>
          </a:p>
          <a:p>
            <a:r>
              <a:rPr lang="en-US" dirty="0" err="1">
                <a:latin typeface="Bookman Old Style"/>
                <a:ea typeface="Times New Roman" charset="0"/>
                <a:cs typeface="Bookman Old Style"/>
              </a:rPr>
              <a:t>ellipticals</a:t>
            </a:r>
            <a:r>
              <a:rPr lang="en-US" dirty="0">
                <a:latin typeface="Bookman Old Style"/>
                <a:ea typeface="Times New Roman" charset="0"/>
                <a:cs typeface="Bookman Old Style"/>
              </a:rPr>
              <a:t>: </a:t>
            </a:r>
            <a:r>
              <a:rPr lang="el-GR" dirty="0">
                <a:latin typeface="Bookman Old Style"/>
                <a:ea typeface="Times New Roman" charset="0"/>
                <a:cs typeface="Bookman Old Style"/>
              </a:rPr>
              <a:t>α</a:t>
            </a:r>
            <a:r>
              <a:rPr lang="en-US" dirty="0">
                <a:latin typeface="Bookman Old Style"/>
                <a:ea typeface="Times New Roman" charset="0"/>
                <a:cs typeface="Bookman Old Style"/>
              </a:rPr>
              <a:t>=0.38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66" y="2814163"/>
            <a:ext cx="3873500" cy="2914650"/>
          </a:xfrm>
          <a:prstGeom prst="rect">
            <a:avLst/>
          </a:prstGeom>
        </p:spPr>
      </p:pic>
      <p:cxnSp>
        <p:nvCxnSpPr>
          <p:cNvPr id="9" name="Curved Connector 8"/>
          <p:cNvCxnSpPr>
            <a:stCxn id="7" idx="2"/>
            <a:endCxn id="12" idx="0"/>
          </p:cNvCxnSpPr>
          <p:nvPr/>
        </p:nvCxnSpPr>
        <p:spPr>
          <a:xfrm rot="16200000" flipH="1">
            <a:off x="5066688" y="1202734"/>
            <a:ext cx="1109589" cy="211326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613" y="4062095"/>
            <a:ext cx="3048000" cy="2049780"/>
          </a:xfrm>
          <a:prstGeom prst="rect">
            <a:avLst/>
          </a:prstGeom>
        </p:spPr>
      </p:pic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383517" y="114420"/>
            <a:ext cx="636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The Stellar Mass Budget at </a:t>
            </a:r>
            <a:r>
              <a:rPr lang="en-US" sz="2400" dirty="0" err="1" smtClean="0">
                <a:latin typeface="Bookman Old Style"/>
                <a:cs typeface="Bookman Old Style"/>
              </a:rPr>
              <a:t>Redshift</a:t>
            </a:r>
            <a:r>
              <a:rPr lang="en-US" sz="2400" dirty="0" smtClean="0">
                <a:latin typeface="Bookman Old Style"/>
                <a:cs typeface="Bookman Old Style"/>
              </a:rPr>
              <a:t> Zero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113257" y="2492375"/>
            <a:ext cx="2892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latin typeface="Times New Roman" charset="0"/>
              </a:rPr>
              <a:t> ~ 3% in</a:t>
            </a:r>
            <a:r>
              <a:rPr lang="en-US" sz="2000" dirty="0" smtClean="0">
                <a:latin typeface="Times New Roman" charset="0"/>
              </a:rPr>
              <a:t> disk-like bulges</a:t>
            </a:r>
            <a:endParaRPr lang="en-US" sz="2000" dirty="0">
              <a:latin typeface="Times New Roman" charset="0"/>
            </a:endParaRPr>
          </a:p>
        </p:txBody>
      </p:sp>
      <p:pic>
        <p:nvPicPr>
          <p:cNvPr id="14" name="Picture 10" descr="n5850kuber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63" y="3716338"/>
            <a:ext cx="3681412" cy="2505075"/>
          </a:xfrm>
          <a:prstGeom prst="rect">
            <a:avLst/>
          </a:prstGeom>
          <a:noFill/>
        </p:spPr>
      </p:pic>
      <p:pic>
        <p:nvPicPr>
          <p:cNvPr id="15" name="Picture 11" descr="n4414h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6613" y="1125538"/>
            <a:ext cx="3048000" cy="2466975"/>
          </a:xfrm>
          <a:prstGeom prst="rect">
            <a:avLst/>
          </a:prstGeom>
          <a:noFill/>
        </p:spPr>
      </p:pic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95288" y="2997200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>
                <a:latin typeface="Times New Roman" charset="0"/>
              </a:rPr>
              <a:t> ~ 4% in bars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916238" y="2997200"/>
            <a:ext cx="208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latin typeface="Times New Roman" charset="0"/>
              </a:rPr>
              <a:t> ~ 32% in elliptical galaxies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95288" y="1427711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latin typeface="Times New Roman" charset="0"/>
              </a:rPr>
              <a:t> ~ 36% in disks</a:t>
            </a: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593725" y="5103813"/>
            <a:ext cx="865188" cy="1008062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AutoShape 18"/>
          <p:cNvCxnSpPr>
            <a:cxnSpLocks noChangeShapeType="1"/>
            <a:stCxn id="19" idx="2"/>
            <a:endCxn id="16" idx="1"/>
          </p:cNvCxnSpPr>
          <p:nvPr/>
        </p:nvCxnSpPr>
        <p:spPr bwMode="auto">
          <a:xfrm rot="10800000">
            <a:off x="395288" y="3195638"/>
            <a:ext cx="185737" cy="2413000"/>
          </a:xfrm>
          <a:prstGeom prst="curvedConnector3">
            <a:avLst>
              <a:gd name="adj1" fmla="val 223079"/>
            </a:avLst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2771775" y="4292600"/>
            <a:ext cx="865188" cy="1008063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2" name="AutoShape 20"/>
          <p:cNvCxnSpPr>
            <a:cxnSpLocks noChangeShapeType="1"/>
          </p:cNvCxnSpPr>
          <p:nvPr/>
        </p:nvCxnSpPr>
        <p:spPr bwMode="auto">
          <a:xfrm rot="10800000" flipH="1">
            <a:off x="2771775" y="3357563"/>
            <a:ext cx="157163" cy="1449387"/>
          </a:xfrm>
          <a:prstGeom prst="curvedConnector3">
            <a:avLst>
              <a:gd name="adj1" fmla="val -137375"/>
            </a:avLst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3" name="AutoShape 23"/>
          <p:cNvCxnSpPr>
            <a:cxnSpLocks noChangeShapeType="1"/>
            <a:endCxn id="18" idx="2"/>
          </p:cNvCxnSpPr>
          <p:nvPr/>
        </p:nvCxnSpPr>
        <p:spPr bwMode="auto">
          <a:xfrm rot="10800000">
            <a:off x="1439863" y="1824586"/>
            <a:ext cx="4476750" cy="528216"/>
          </a:xfrm>
          <a:prstGeom prst="curvedConnector2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7164388" y="2133600"/>
            <a:ext cx="576262" cy="503238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5" name="AutoShape 25"/>
          <p:cNvCxnSpPr>
            <a:cxnSpLocks noChangeShapeType="1"/>
            <a:stCxn id="24" idx="4"/>
            <a:endCxn id="13" idx="3"/>
          </p:cNvCxnSpPr>
          <p:nvPr/>
        </p:nvCxnSpPr>
        <p:spPr bwMode="auto">
          <a:xfrm rot="5400000">
            <a:off x="6201158" y="1441069"/>
            <a:ext cx="55592" cy="2447131"/>
          </a:xfrm>
          <a:prstGeom prst="curvedConnector2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4067175" y="4437063"/>
            <a:ext cx="1944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>
                <a:latin typeface="Times New Roman" charset="0"/>
              </a:rPr>
              <a:t> ~ 25% in classical bulges</a:t>
            </a:r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147555" y="4723662"/>
            <a:ext cx="696599" cy="675649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" name="AutoShape 22"/>
          <p:cNvCxnSpPr>
            <a:cxnSpLocks noChangeShapeType="1"/>
            <a:stCxn id="31" idx="3"/>
            <a:endCxn id="30" idx="2"/>
          </p:cNvCxnSpPr>
          <p:nvPr/>
        </p:nvCxnSpPr>
        <p:spPr bwMode="auto">
          <a:xfrm rot="5400000" flipH="1">
            <a:off x="6063732" y="4114526"/>
            <a:ext cx="161626" cy="2210051"/>
          </a:xfrm>
          <a:prstGeom prst="curvedConnector3">
            <a:avLst>
              <a:gd name="adj1" fmla="val -202657"/>
            </a:avLst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7712864" y="6031462"/>
            <a:ext cx="143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Gadotti ‘09</a:t>
            </a:r>
            <a:endParaRPr lang="en-US" dirty="0">
              <a:latin typeface="Bookman Old Style"/>
              <a:cs typeface="Bookman Old Style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9863" y="940872"/>
            <a:ext cx="490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For galaxies with stellar mass &gt; 10</a:t>
            </a:r>
            <a:r>
              <a:rPr lang="en-US" baseline="30000" dirty="0" smtClean="0">
                <a:latin typeface="Bookman Old Style"/>
                <a:cs typeface="Bookman Old Style"/>
              </a:rPr>
              <a:t>10</a:t>
            </a:r>
            <a:r>
              <a:rPr lang="en-US" dirty="0" smtClean="0">
                <a:latin typeface="Bookman Old Style"/>
                <a:cs typeface="Bookman Old Style"/>
              </a:rPr>
              <a:t> </a:t>
            </a:r>
            <a:r>
              <a:rPr lang="en-US" dirty="0" err="1" smtClean="0">
                <a:latin typeface="Bookman Old Style"/>
                <a:cs typeface="Bookman Old Style"/>
              </a:rPr>
              <a:t>M</a:t>
            </a:r>
            <a:r>
              <a:rPr lang="en-US" baseline="-25000" dirty="0" err="1" smtClean="0">
                <a:latin typeface="Bookman Old Style"/>
                <a:cs typeface="Bookman Old Style"/>
              </a:rPr>
              <a:t>Sun</a:t>
            </a:r>
            <a:endParaRPr lang="en-US" baseline="-25000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9084" y="114420"/>
            <a:ext cx="2775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Bulge Definitions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32" y="1086982"/>
            <a:ext cx="81000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What is a bulge? It’s not an easy question and, in fact, we still lack a definition for what is a galaxy (Forbes &amp; </a:t>
            </a:r>
            <a:r>
              <a:rPr lang="en-US" dirty="0" err="1" smtClean="0">
                <a:latin typeface="Bookman Old Style"/>
                <a:cs typeface="Bookman Old Style"/>
              </a:rPr>
              <a:t>Kroupa</a:t>
            </a:r>
            <a:r>
              <a:rPr lang="en-US" dirty="0" smtClean="0">
                <a:latin typeface="Bookman Old Style"/>
                <a:cs typeface="Bookman Old Style"/>
              </a:rPr>
              <a:t> ‘11).</a:t>
            </a:r>
          </a:p>
          <a:p>
            <a:endParaRPr lang="en-US" dirty="0" smtClean="0">
              <a:latin typeface="Bookman Old Style"/>
              <a:cs typeface="Bookman Old Style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dirty="0" smtClean="0">
                <a:latin typeface="Bookman Old Style"/>
                <a:cs typeface="Bookman Old Style"/>
              </a:rPr>
              <a:t>From morphology</a:t>
            </a:r>
          </a:p>
          <a:p>
            <a:pPr marL="400050" indent="-400050">
              <a:buFont typeface="+mj-lt"/>
              <a:buAutoNum type="romanUcPeriod"/>
            </a:pPr>
            <a:endParaRPr lang="en-US" dirty="0" smtClean="0">
              <a:latin typeface="Bookman Old Style"/>
              <a:cs typeface="Bookman Old Style"/>
            </a:endParaRPr>
          </a:p>
          <a:p>
            <a:pPr marL="400050" indent="-400050"/>
            <a:r>
              <a:rPr lang="en-US" dirty="0" smtClean="0">
                <a:latin typeface="Bookman Old Style"/>
                <a:cs typeface="Bookman Old Style"/>
              </a:rPr>
              <a:t>One of the criteria in the Hubble (‘26) classification of disk galaxies:</a:t>
            </a:r>
          </a:p>
          <a:p>
            <a:pPr marL="400050" indent="-400050"/>
            <a:endParaRPr lang="en-US" dirty="0" smtClean="0">
              <a:latin typeface="Bookman Old Style"/>
              <a:cs typeface="Bookman Old Style"/>
            </a:endParaRPr>
          </a:p>
          <a:p>
            <a:pPr marL="400050"/>
            <a:r>
              <a:rPr lang="en-US" dirty="0" smtClean="0">
                <a:latin typeface="Bookman Old Style"/>
                <a:cs typeface="Bookman Old Style"/>
              </a:rPr>
              <a:t>“relative size of the </a:t>
            </a:r>
            <a:r>
              <a:rPr lang="en-US" u="sng" dirty="0" smtClean="0">
                <a:latin typeface="Bookman Old Style"/>
                <a:cs typeface="Bookman Old Style"/>
              </a:rPr>
              <a:t>unresolved nuclear region</a:t>
            </a:r>
            <a:r>
              <a:rPr lang="en-US" dirty="0" smtClean="0">
                <a:latin typeface="Bookman Old Style"/>
                <a:cs typeface="Bookman Old Style"/>
              </a:rPr>
              <a:t>”, elliptical-like, changes monotonically along the sequence</a:t>
            </a:r>
          </a:p>
          <a:p>
            <a:pPr marL="400050"/>
            <a:endParaRPr lang="en-US" dirty="0" smtClean="0">
              <a:latin typeface="Bookman Old Style"/>
              <a:cs typeface="Bookman Old Style"/>
            </a:endParaRPr>
          </a:p>
          <a:p>
            <a:r>
              <a:rPr lang="en-US" dirty="0" smtClean="0">
                <a:latin typeface="Bookman Old Style"/>
                <a:cs typeface="Bookman Old Style"/>
              </a:rPr>
              <a:t>led to the concept that disk galaxies are like elliptical galaxies (the bulge) surrounded by disks.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9084" y="114420"/>
            <a:ext cx="2775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Bulge Definitions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32" y="1086982"/>
            <a:ext cx="81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dirty="0" smtClean="0">
                <a:latin typeface="Bookman Old Style"/>
                <a:cs typeface="Bookman Old Style"/>
              </a:rPr>
              <a:t>From morphology (</a:t>
            </a:r>
            <a:r>
              <a:rPr lang="en-US" dirty="0" err="1" smtClean="0">
                <a:latin typeface="Bookman Old Style"/>
                <a:cs typeface="Bookman Old Style"/>
              </a:rPr>
              <a:t>isophotal</a:t>
            </a:r>
            <a:r>
              <a:rPr lang="en-US" dirty="0" smtClean="0">
                <a:latin typeface="Bookman Old Style"/>
                <a:cs typeface="Bookman Old Style"/>
              </a:rPr>
              <a:t> maps; ellipse fits in IRAF –</a:t>
            </a:r>
            <a:r>
              <a:rPr lang="en-US" dirty="0" err="1" smtClean="0">
                <a:latin typeface="Bookman Old Style"/>
                <a:cs typeface="Bookman Old Style"/>
              </a:rPr>
              <a:t>Jedrzejewski</a:t>
            </a:r>
            <a:r>
              <a:rPr lang="en-US" dirty="0" smtClean="0">
                <a:latin typeface="Bookman Old Style"/>
                <a:cs typeface="Bookman Old Style"/>
              </a:rPr>
              <a:t> ‘87)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16516" y="2034805"/>
            <a:ext cx="3411624" cy="1681963"/>
            <a:chOff x="156255" y="2412458"/>
            <a:chExt cx="3411624" cy="1681963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 rot="19764674">
              <a:off x="156255" y="2412458"/>
              <a:ext cx="3411624" cy="1681963"/>
            </a:xfrm>
            <a:prstGeom prst="ellipse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79935" y="2473608"/>
              <a:ext cx="3167936" cy="1561823"/>
              <a:chOff x="279935" y="2473608"/>
              <a:chExt cx="3167936" cy="1561823"/>
            </a:xfrm>
          </p:grpSpPr>
          <p:sp>
            <p:nvSpPr>
              <p:cNvPr id="9" name="Oval 8"/>
              <p:cNvSpPr/>
              <p:nvPr/>
            </p:nvSpPr>
            <p:spPr>
              <a:xfrm rot="19764674">
                <a:off x="650957" y="2665967"/>
                <a:ext cx="2436874" cy="1201402"/>
              </a:xfrm>
              <a:prstGeom prst="ellipse">
                <a:avLst/>
              </a:prstGeom>
              <a:noFill/>
              <a:ln w="254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 rot="19764674">
                <a:off x="519506" y="2605193"/>
                <a:ext cx="2680564" cy="1321542"/>
              </a:xfrm>
              <a:prstGeom prst="ellipse">
                <a:avLst/>
              </a:prstGeom>
              <a:noFill/>
              <a:ln w="254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 rot="19764674">
                <a:off x="407266" y="2534387"/>
                <a:ext cx="2924256" cy="1441682"/>
              </a:xfrm>
              <a:prstGeom prst="ellipse">
                <a:avLst/>
              </a:prstGeom>
              <a:noFill/>
              <a:ln w="254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 rot="19764674">
                <a:off x="279935" y="2473608"/>
                <a:ext cx="3167936" cy="1561823"/>
              </a:xfrm>
              <a:prstGeom prst="ellipse">
                <a:avLst/>
              </a:prstGeom>
              <a:noFill/>
              <a:ln w="254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 rot="21287813">
                <a:off x="1156589" y="2785900"/>
                <a:ext cx="1425806" cy="936149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 rot="21287813">
                <a:off x="1232724" y="2840020"/>
                <a:ext cx="1283225" cy="842534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 rot="21287813">
                <a:off x="1308860" y="2882697"/>
                <a:ext cx="1140645" cy="748919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 rot="21287813">
                <a:off x="1461131" y="2983046"/>
                <a:ext cx="855479" cy="561689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 rot="21287813">
                <a:off x="1384996" y="2932109"/>
                <a:ext cx="998064" cy="655304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9" name="Picture 28" descr="f1I486a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50285" b="51075"/>
              <a:stretch>
                <a:fillRect/>
              </a:stretch>
            </p:blipFill>
          </mc:Choice>
          <mc:Fallback>
            <p:blipFill>
              <a:blip r:embed="rId3"/>
              <a:srcRect l="50285" b="51075"/>
              <a:stretch>
                <a:fillRect/>
              </a:stretch>
            </p:blipFill>
          </mc:Fallback>
        </mc:AlternateContent>
        <p:spPr>
          <a:xfrm>
            <a:off x="2893971" y="4039875"/>
            <a:ext cx="3060933" cy="2207026"/>
          </a:xfrm>
          <a:prstGeom prst="rect">
            <a:avLst/>
          </a:prstGeom>
        </p:spPr>
      </p:pic>
      <p:pic>
        <p:nvPicPr>
          <p:cNvPr id="30" name="Picture 29" descr="f1I486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4632" t="10737" r="13895" b="2684"/>
              <a:stretch>
                <a:fillRect/>
              </a:stretch>
            </p:blipFill>
          </mc:Choice>
          <mc:Fallback>
            <p:blipFill>
              <a:blip r:embed="rId5"/>
              <a:srcRect l="4632" t="10737" r="13895" b="2684"/>
              <a:stretch>
                <a:fillRect/>
              </a:stretch>
            </p:blipFill>
          </mc:Fallback>
        </mc:AlternateContent>
        <p:spPr>
          <a:xfrm>
            <a:off x="5954904" y="2034805"/>
            <a:ext cx="3166204" cy="435423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237842" y="3670543"/>
            <a:ext cx="33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833478" y="4954352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462833" y="5877569"/>
            <a:ext cx="143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Gadotti ‘08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10800000">
            <a:off x="6338162" y="2355935"/>
            <a:ext cx="2760065" cy="1588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6341829" y="2254549"/>
            <a:ext cx="2760065" cy="1588"/>
          </a:xfrm>
          <a:prstGeom prst="line">
            <a:avLst/>
          </a:prstGeom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6338162" y="4390047"/>
            <a:ext cx="2760065" cy="1588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6338162" y="4559316"/>
            <a:ext cx="2760065" cy="1588"/>
          </a:xfrm>
          <a:prstGeom prst="line">
            <a:avLst/>
          </a:prstGeom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9084" y="114420"/>
            <a:ext cx="2775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Bulge Definitions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32" y="1086982"/>
            <a:ext cx="81000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dirty="0" smtClean="0">
                <a:latin typeface="Bookman Old Style"/>
                <a:cs typeface="Bookman Old Style"/>
              </a:rPr>
              <a:t>From morphology</a:t>
            </a:r>
          </a:p>
          <a:p>
            <a:pPr marL="400050" indent="-400050">
              <a:buFont typeface="+mj-lt"/>
              <a:buAutoNum type="romanUcPeriod"/>
            </a:pPr>
            <a:endParaRPr lang="en-US" dirty="0" smtClean="0">
              <a:latin typeface="Bookman Old Style"/>
              <a:cs typeface="Bookman Old Style"/>
            </a:endParaRPr>
          </a:p>
          <a:p>
            <a:pPr marL="400050" indent="-400050"/>
            <a:r>
              <a:rPr lang="en-US" dirty="0" smtClean="0">
                <a:latin typeface="Bookman Old Style"/>
                <a:cs typeface="Bookman Old Style"/>
              </a:rPr>
              <a:t>Pros:</a:t>
            </a:r>
          </a:p>
          <a:p>
            <a:pPr marL="400050" indent="-400050"/>
            <a:endParaRPr lang="en-US" dirty="0" smtClean="0">
              <a:latin typeface="Bookman Old Style"/>
              <a:cs typeface="Bookman Old Style"/>
            </a:endParaRPr>
          </a:p>
          <a:p>
            <a:pPr marL="400050" indent="-400050">
              <a:buAutoNum type="arabicPeriod"/>
            </a:pPr>
            <a:r>
              <a:rPr lang="en-US" dirty="0" smtClean="0">
                <a:latin typeface="Bookman Old Style"/>
                <a:cs typeface="Bookman Old Style"/>
              </a:rPr>
              <a:t>Physical</a:t>
            </a:r>
          </a:p>
          <a:p>
            <a:pPr marL="400050" indent="-400050">
              <a:buAutoNum type="arabicPeriod"/>
            </a:pPr>
            <a:endParaRPr lang="en-US" dirty="0" smtClean="0">
              <a:latin typeface="Bookman Old Style"/>
              <a:cs typeface="Bookman Old Style"/>
            </a:endParaRPr>
          </a:p>
          <a:p>
            <a:pPr marL="400050" indent="-400050"/>
            <a:r>
              <a:rPr lang="en-US" dirty="0" smtClean="0">
                <a:latin typeface="Bookman Old Style"/>
                <a:cs typeface="Bookman Old Style"/>
              </a:rPr>
              <a:t>Cons:</a:t>
            </a:r>
          </a:p>
          <a:p>
            <a:pPr marL="400050" indent="-400050"/>
            <a:endParaRPr lang="en-US" dirty="0" smtClean="0">
              <a:latin typeface="Bookman Old Style"/>
              <a:cs typeface="Bookman Old Style"/>
            </a:endParaRPr>
          </a:p>
          <a:p>
            <a:pPr marL="400050" indent="-400050">
              <a:buAutoNum type="arabicPeriod"/>
            </a:pPr>
            <a:r>
              <a:rPr lang="en-US" dirty="0" smtClean="0">
                <a:latin typeface="Bookman Old Style"/>
                <a:cs typeface="Bookman Old Style"/>
              </a:rPr>
              <a:t>Somewhat subjective; arbitrary (how much difference in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dirty="0" smtClean="0">
                <a:latin typeface="Bookman Old Style"/>
                <a:cs typeface="Bookman Old Style"/>
              </a:rPr>
              <a:t> or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ε</a:t>
            </a:r>
            <a:r>
              <a:rPr lang="en-US" dirty="0" smtClean="0">
                <a:latin typeface="Bookman Old Style"/>
                <a:cs typeface="Bookman Old Style"/>
              </a:rPr>
              <a:t> is enough?)</a:t>
            </a:r>
          </a:p>
          <a:p>
            <a:pPr marL="400050" indent="-400050">
              <a:buAutoNum type="arabicPeriod"/>
            </a:pPr>
            <a:r>
              <a:rPr lang="en-US" dirty="0" smtClean="0">
                <a:latin typeface="Bookman Old Style"/>
                <a:cs typeface="Bookman Old Style"/>
              </a:rPr>
              <a:t>“Bulge” can be a lot of different things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79084" y="114420"/>
            <a:ext cx="2775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Bookman Old Style"/>
                <a:cs typeface="Bookman Old Style"/>
              </a:rPr>
              <a:t>Bulge Definitions</a:t>
            </a:r>
            <a:endParaRPr lang="en-US" sz="2400" dirty="0">
              <a:latin typeface="Bookman Old Style"/>
              <a:cs typeface="Bookman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32" y="1086982"/>
            <a:ext cx="81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 startAt="2"/>
            </a:pPr>
            <a:r>
              <a:rPr lang="en-US" dirty="0" smtClean="0">
                <a:latin typeface="Bookman Old Style"/>
                <a:cs typeface="Bookman Old Style"/>
              </a:rPr>
              <a:t>From geometry (everything above the disk plane)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0" y="6400794"/>
            <a:ext cx="9144002" cy="461665"/>
            <a:chOff x="0" y="6400794"/>
            <a:chExt cx="9144002" cy="46166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0" y="6400794"/>
              <a:ext cx="914400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Francesco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Lucchin</a:t>
              </a:r>
              <a:r>
                <a:rPr lang="en-US" sz="1200" dirty="0" smtClean="0">
                  <a:latin typeface="Bookman Old Style"/>
                  <a:cs typeface="Bookman Old Style"/>
                </a:rPr>
                <a:t> PhD School – </a:t>
              </a:r>
              <a:r>
                <a:rPr lang="en-US" sz="1200" dirty="0" err="1" smtClean="0">
                  <a:latin typeface="Bookman Old Style"/>
                  <a:cs typeface="Bookman Old Style"/>
                </a:rPr>
                <a:t>Erice</a:t>
              </a:r>
              <a:r>
                <a:rPr lang="en-US" sz="1200" dirty="0" smtClean="0">
                  <a:latin typeface="Bookman Old Style"/>
                  <a:cs typeface="Bookman Old Style"/>
                </a:rPr>
                <a:t> 2011</a:t>
              </a:r>
            </a:p>
            <a:p>
              <a:pPr algn="ctr" eaLnBrk="0" hangingPunct="0"/>
              <a:r>
                <a:rPr lang="en-US" sz="1200" dirty="0" smtClean="0">
                  <a:latin typeface="Bookman Old Style"/>
                  <a:cs typeface="Bookman Old Style"/>
                </a:rPr>
                <a:t>Dimitri Gadotti (ESO)</a:t>
              </a:r>
              <a:endParaRPr lang="en-US" sz="1200" dirty="0">
                <a:latin typeface="Bookman Old Style"/>
                <a:cs typeface="Bookman Old Style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10800000">
              <a:off x="3" y="6400794"/>
              <a:ext cx="914399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6557" y="1957052"/>
            <a:ext cx="3741117" cy="936149"/>
            <a:chOff x="995344" y="2131937"/>
            <a:chExt cx="3741117" cy="936149"/>
          </a:xfrm>
        </p:grpSpPr>
        <p:grpSp>
          <p:nvGrpSpPr>
            <p:cNvPr id="24" name="Group 23"/>
            <p:cNvGrpSpPr/>
            <p:nvPr/>
          </p:nvGrpSpPr>
          <p:grpSpPr>
            <a:xfrm rot="244661">
              <a:off x="2126173" y="2131937"/>
              <a:ext cx="1425806" cy="936149"/>
              <a:chOff x="1000337" y="3268445"/>
              <a:chExt cx="1425806" cy="936149"/>
            </a:xfrm>
          </p:grpSpPr>
          <p:sp>
            <p:nvSpPr>
              <p:cNvPr id="19" name="Oval 18"/>
              <p:cNvSpPr/>
              <p:nvPr/>
            </p:nvSpPr>
            <p:spPr>
              <a:xfrm rot="21287813">
                <a:off x="1000337" y="3268445"/>
                <a:ext cx="1425806" cy="936149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 rot="21287813">
                <a:off x="1076472" y="3322565"/>
                <a:ext cx="1283225" cy="842534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 rot="21287813">
                <a:off x="1152608" y="3365242"/>
                <a:ext cx="1140645" cy="748919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 rot="21287813">
                <a:off x="1304879" y="3465591"/>
                <a:ext cx="855479" cy="561689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 rot="21287813">
                <a:off x="1228744" y="3414654"/>
                <a:ext cx="998064" cy="655304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995344" y="2597316"/>
              <a:ext cx="3741117" cy="114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 descr="NGC0660_con.jpg"/>
          <p:cNvPicPr>
            <a:picLocks noChangeAspect="1"/>
          </p:cNvPicPr>
          <p:nvPr/>
        </p:nvPicPr>
        <p:blipFill>
          <a:blip r:embed="rId2"/>
          <a:srcRect l="8382" r="56388"/>
          <a:stretch>
            <a:fillRect/>
          </a:stretch>
        </p:blipFill>
        <p:spPr>
          <a:xfrm>
            <a:off x="7064153" y="1957052"/>
            <a:ext cx="2079847" cy="4432300"/>
          </a:xfrm>
          <a:prstGeom prst="rect">
            <a:avLst/>
          </a:prstGeom>
        </p:spPr>
      </p:pic>
      <p:pic>
        <p:nvPicPr>
          <p:cNvPr id="29" name="Picture 28" descr="NGC0660_con.jpg"/>
          <p:cNvPicPr>
            <a:picLocks noChangeAspect="1"/>
          </p:cNvPicPr>
          <p:nvPr/>
        </p:nvPicPr>
        <p:blipFill>
          <a:blip r:embed="rId2"/>
          <a:srcRect l="50292"/>
          <a:stretch>
            <a:fillRect/>
          </a:stretch>
        </p:blipFill>
        <p:spPr>
          <a:xfrm>
            <a:off x="4128788" y="1957052"/>
            <a:ext cx="2935365" cy="44323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5743021"/>
            <a:ext cx="412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Gadotti et al., in prep. – Spitzer 3.6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μ</a:t>
            </a:r>
            <a:r>
              <a:rPr lang="en-US" dirty="0" smtClean="0">
                <a:latin typeface="Bookman Old Style"/>
                <a:cs typeface="Bookman Old Style"/>
              </a:rPr>
              <a:t>m S</a:t>
            </a:r>
            <a:r>
              <a:rPr lang="en-US" baseline="30000" dirty="0" smtClean="0">
                <a:latin typeface="Bookman Old Style"/>
                <a:cs typeface="Bookman Old Style"/>
              </a:rPr>
              <a:t>4</a:t>
            </a:r>
            <a:r>
              <a:rPr lang="en-US" dirty="0" smtClean="0">
                <a:latin typeface="Bookman Old Style"/>
                <a:cs typeface="Bookman Old Style"/>
              </a:rPr>
              <a:t>G image of NGC 660</a:t>
            </a:r>
            <a:endParaRPr lang="en-US" dirty="0">
              <a:latin typeface="Bookman Old Style"/>
              <a:cs typeface="Bookman Old Style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10800000" flipV="1">
            <a:off x="2698695" y="3386808"/>
            <a:ext cx="1430090" cy="11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60171" y="3213585"/>
            <a:ext cx="143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man Old Style"/>
                <a:cs typeface="Bookman Old Style"/>
              </a:rPr>
              <a:t>thick disk?</a:t>
            </a:r>
            <a:endParaRPr lang="en-US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7707</TotalTime>
  <Words>3377</Words>
  <Application>Microsoft Macintosh PowerPoint</Application>
  <PresentationFormat>On-screen Show (4:3)</PresentationFormat>
  <Paragraphs>410</Paragraphs>
  <Slides>51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Company>European Southern Observatory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Dimitri Gadotti</dc:creator>
  <cp:lastModifiedBy>Dimitri Gadotti</cp:lastModifiedBy>
  <cp:revision>255</cp:revision>
  <dcterms:created xsi:type="dcterms:W3CDTF">2011-09-13T21:02:20Z</dcterms:created>
  <dcterms:modified xsi:type="dcterms:W3CDTF">2011-09-15T04:47:41Z</dcterms:modified>
</cp:coreProperties>
</file>