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9" r:id="rId29"/>
    <p:sldId id="287" r:id="rId30"/>
    <p:sldId id="288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5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viewProps" Target="viewProps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960D-D52E-EC44-8E04-C6B6BEB125D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BE7B-2682-4240-9A5B-3B0E5995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C7E4-5D74-7F4B-BCB7-05A4D938F2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F4F3-72FA-5C48-8E56-5824AB4D52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042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man Old Style"/>
                <a:cs typeface="Bookman Old Style"/>
              </a:rPr>
              <a:t>Pseudo-bulges, classical bulges and</a:t>
            </a:r>
          </a:p>
          <a:p>
            <a:pPr algn="ctr"/>
            <a:r>
              <a:rPr lang="en-US" sz="3200" dirty="0" smtClean="0">
                <a:latin typeface="Bookman Old Style"/>
                <a:cs typeface="Bookman Old Style"/>
              </a:rPr>
              <a:t>elliptical galaxies – II</a:t>
            </a:r>
          </a:p>
          <a:p>
            <a:pPr algn="ctr"/>
            <a:endParaRPr lang="en-US" sz="3200" dirty="0" smtClean="0">
              <a:latin typeface="Bookman Old Style"/>
              <a:cs typeface="Bookman Old Style"/>
            </a:endParaRP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Monsters at Heart</a:t>
            </a:r>
          </a:p>
          <a:p>
            <a:pPr algn="ctr"/>
            <a:endParaRPr lang="en-US" sz="3200" dirty="0" smtClean="0">
              <a:latin typeface="Bookman Old Style"/>
              <a:cs typeface="Bookman Old Style"/>
            </a:endParaRPr>
          </a:p>
          <a:p>
            <a:pPr algn="ctr"/>
            <a:endParaRPr lang="en-US" sz="3200" dirty="0" smtClean="0">
              <a:latin typeface="Bookman Old Style"/>
              <a:cs typeface="Bookman Old Style"/>
            </a:endParaRP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Dimitri Gadotti (ESO)</a:t>
            </a:r>
            <a:endParaRPr lang="en-US" sz="24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2309280"/>
            <a:ext cx="2926080" cy="359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62" y="2678388"/>
            <a:ext cx="2910840" cy="2766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32" y="108698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Core galaxies rotate slowly, have boxy shape, are radio-bright, X-ray-bright and </a:t>
            </a:r>
            <a:r>
              <a:rPr lang="en-US" dirty="0" err="1" smtClean="0">
                <a:solidFill>
                  <a:prstClr val="black"/>
                </a:solidFill>
                <a:latin typeface="Lucida Grande"/>
                <a:ea typeface="Lucida Grande"/>
                <a:cs typeface="Lucida Grande"/>
              </a:rPr>
              <a:t>α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-enhanced, as compared to extra-light galaxies (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‘09).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634" y="2678388"/>
            <a:ext cx="2918460" cy="286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4832" y="1086982"/>
            <a:ext cx="8100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(‘09) suggest that core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form via dry,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dissipationless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mergers. They are also kept with a core due to the heating of external gas through AGN feedback.</a:t>
            </a:r>
          </a:p>
          <a:p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Extra-light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would thus form via wet, dissipative mergers. Starbursts would occur in these mergers and originate the extra component.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4832" y="108698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giants (bright) vs. dwarfs (faint;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spheroidals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)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342900" indent="-342900"/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At M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~ -18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18" y="1637343"/>
            <a:ext cx="3413760" cy="4765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4704" y="5810250"/>
            <a:ext cx="238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et al. ‘09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4832" y="108698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Graham (‘11) argues that linear relations between central surface brightness and galaxy luminosity and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Sérsic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index originate curved relations when one uses effective parameters (r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baseline="-250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32" y="2391361"/>
            <a:ext cx="8130540" cy="235458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05525" y="2940576"/>
            <a:ext cx="766528" cy="5949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05525" y="5200465"/>
            <a:ext cx="2210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do core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 deviate just because they have cores?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6" name="Straight Arrow Connector 15"/>
          <p:cNvCxnSpPr>
            <a:stCxn id="14" idx="5"/>
            <a:endCxn id="15" idx="0"/>
          </p:cNvCxnSpPr>
          <p:nvPr/>
        </p:nvCxnSpPr>
        <p:spPr>
          <a:xfrm rot="16200000" flipH="1">
            <a:off x="2509356" y="4098865"/>
            <a:ext cx="1752042" cy="451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4832" y="108698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Graham (‘11) argues that linear relations between central surface brightness and galaxy luminosity and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Sérsic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index originate curved relations when one uses effective parameters (r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baseline="-250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37" y="2010312"/>
            <a:ext cx="4542790" cy="42672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18242" y="3238066"/>
            <a:ext cx="766528" cy="5949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3138" y="2868734"/>
            <a:ext cx="2210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gap? (might mean dichotomy is real even if a curved relation is mathematically expected</a:t>
            </a:r>
            <a:r>
              <a:rPr lang="en-US" dirty="0" smtClean="0">
                <a:latin typeface="Bookman Old Style"/>
                <a:cs typeface="Bookman Old Style"/>
              </a:rPr>
              <a:t>. Or a problem in sample selection.)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7" name="Straight Arrow Connector 16"/>
          <p:cNvCxnSpPr>
            <a:stCxn id="11" idx="5"/>
            <a:endCxn id="12" idx="1"/>
          </p:cNvCxnSpPr>
          <p:nvPr/>
        </p:nvCxnSpPr>
        <p:spPr>
          <a:xfrm rot="16200000" flipH="1">
            <a:off x="5514335" y="2604092"/>
            <a:ext cx="276983" cy="2560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250231"/>
            <a:ext cx="3413760" cy="476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558444" y="1601869"/>
            <a:ext cx="766528" cy="5949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76147" y="1925049"/>
            <a:ext cx="212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overshoot? (maybe a problem for curved relation)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7" name="Straight Arrow Connector 16"/>
          <p:cNvCxnSpPr>
            <a:stCxn id="11" idx="5"/>
            <a:endCxn id="12" idx="1"/>
          </p:cNvCxnSpPr>
          <p:nvPr/>
        </p:nvCxnSpPr>
        <p:spPr>
          <a:xfrm rot="16200000" flipH="1">
            <a:off x="2136683" y="1185750"/>
            <a:ext cx="415498" cy="2263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4704" y="6033051"/>
            <a:ext cx="238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et al. ‘09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890" y="1250231"/>
            <a:ext cx="3547110" cy="478282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066810" y="1098425"/>
            <a:ext cx="766528" cy="5949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09600" y="3993230"/>
            <a:ext cx="228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dichotomy appears also for e.g. r</a:t>
            </a:r>
            <a:r>
              <a:rPr lang="en-US" baseline="-25000" dirty="0" smtClean="0">
                <a:latin typeface="Bookman Old Style"/>
                <a:cs typeface="Bookman Old Style"/>
              </a:rPr>
              <a:t>10%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26" name="Straight Arrow Connector 25"/>
          <p:cNvCxnSpPr>
            <a:stCxn id="24" idx="5"/>
            <a:endCxn id="25" idx="0"/>
          </p:cNvCxnSpPr>
          <p:nvPr/>
        </p:nvCxnSpPr>
        <p:spPr>
          <a:xfrm rot="5400000">
            <a:off x="4893685" y="1165832"/>
            <a:ext cx="2386958" cy="3267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8" y="1902794"/>
            <a:ext cx="8696325" cy="2842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1086982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Janz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&amp;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Lisker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(‘08) show that curved relation is not a good fit to data. Moreover, scatter indicates a dichotomy.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50090"/>
          <a:stretch>
            <a:fillRect/>
          </a:stretch>
        </p:blipFill>
        <p:spPr>
          <a:xfrm>
            <a:off x="235178" y="3324241"/>
            <a:ext cx="4340399" cy="2842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1086982"/>
            <a:ext cx="8100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Dwarfs are less concentrated than giants for a given luminosity. Presumably, supernovae feedback can reproduce this observation, turning the potential shallower by pushing gas outside.</a:t>
            </a:r>
          </a:p>
          <a:p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At a fixed B/T, disk-like bulges are also less concentrated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(Gadotti ’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09; see also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Laurikainen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et al.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’07)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. Evidence of the acting of physics other than gravity.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01" y="3479840"/>
            <a:ext cx="3834765" cy="2710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32" y="3110508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Graham ‘11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3728" y="3110508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‘</a:t>
            </a:r>
            <a:r>
              <a:rPr lang="en-US" dirty="0" smtClean="0">
                <a:latin typeface="Bookman Old Style"/>
                <a:cs typeface="Bookman Old Style"/>
              </a:rPr>
              <a:t>09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645" y="114420"/>
            <a:ext cx="53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their scaling relations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We think that a SMBH resides at the heart of every (massive) galaxy. Their masses are correlated with central velocity dispersion and bulge luminosity (or mass, see e.g.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Gueltekin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‘09).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804356"/>
            <a:ext cx="4514850" cy="4565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988" y="1812780"/>
            <a:ext cx="4557014" cy="457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645" y="114420"/>
            <a:ext cx="53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their scaling relations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This suggests a connected growth of bulges (and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) and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. The latter would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accrete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mass until AGN feedback regulates the inflow of gas, the growth of the SMBH and the formation of stars in the bulge (or elliptical, see e.g. Younger et al. ‘08).</a:t>
            </a:r>
          </a:p>
          <a:p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The building of disk-like bulges would not be connected with the (bulk of the) growth of the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. Disk-like bulges come after.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4040" y="114420"/>
            <a:ext cx="348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Bookman Old Style"/>
                <a:cs typeface="Bookman Old Style"/>
              </a:rPr>
              <a:t>Outline – Lecture Two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latin typeface="Bookman Old Style"/>
                <a:cs typeface="Bookman Old Style"/>
              </a:rPr>
              <a:t>Composite bulges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latin typeface="Bookman Old Style"/>
                <a:cs typeface="Bookman Old Style"/>
              </a:rPr>
              <a:t>Host galaxies and environment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 and two dichotomies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core</a:t>
            </a:r>
            <a:r>
              <a:rPr lang="en-US" dirty="0">
                <a:solidFill>
                  <a:prstClr val="black"/>
                </a:solidFill>
                <a:latin typeface="Bookman Old Style"/>
                <a:cs typeface="Bookman Old Style"/>
              </a:rPr>
              <a:t>-depleted vs. extra-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light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giants vs. dwarfs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 err="1">
                <a:solidFill>
                  <a:prstClr val="black"/>
                </a:solidFill>
                <a:latin typeface="Bookman Old Style"/>
                <a:cs typeface="Bookman Old Style"/>
              </a:rPr>
              <a:t>Supermassive</a:t>
            </a:r>
            <a:r>
              <a:rPr lang="en-US" dirty="0">
                <a:solidFill>
                  <a:prstClr val="black"/>
                </a:solidFill>
                <a:latin typeface="Bookman Old Style"/>
                <a:cs typeface="Bookman Old Style"/>
              </a:rPr>
              <a:t> black holes and their scaling relations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latin typeface="Bookman Old Style"/>
                <a:cs typeface="Bookman Old Style"/>
              </a:rPr>
              <a:t> Bulge formation models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>
                <a:solidFill>
                  <a:prstClr val="black"/>
                </a:solidFill>
                <a:latin typeface="Bookman Old Style"/>
                <a:cs typeface="Bookman Old Style"/>
              </a:rPr>
              <a:t> Some thoughts on future research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645" y="114420"/>
            <a:ext cx="53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their scaling relations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Graham (’08) shows evidence that barred galaxies increase scatter in the SMBH scaling relations.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Hu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(‘08) finds different relations for what he classified as pseudo-bulges, a sub-sample which comprises almost exclusively barred galaxies.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645" y="114420"/>
            <a:ext cx="53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their scaling relations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Gadotti &amp; Kauffmann (‘09)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find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that barred galaxies deviate from the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M</a:t>
            </a:r>
            <a:r>
              <a:rPr lang="en-US" baseline="-250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Bulge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-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σ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 and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M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BH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σ relations (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M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BH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is derived from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Haering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 &amp;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Rix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 ‘04). Velocity dispersions are too large.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872" y="2010368"/>
            <a:ext cx="6374130" cy="435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33" y="3389999"/>
            <a:ext cx="225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Difference between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 and classical bulges is of 3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>
                <a:latin typeface="Bookman Old Style"/>
                <a:cs typeface="Bookman Old Styl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645" y="114420"/>
            <a:ext cx="53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their scaling relations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In barred galaxies (even if seen face-on), velocity dispersion is increased by dynamical processes (e.g. Gadotti &amp; de Souza ‘05).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45" y="2207217"/>
            <a:ext cx="5239512" cy="345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645" y="114420"/>
            <a:ext cx="53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their scaling relations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447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Total SMBH mass density is 55 per cent larger using M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BH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-σ relation from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Tremaine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(‘02), as compared to the M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BH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-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M</a:t>
            </a:r>
            <a:r>
              <a:rPr lang="en-US" baseline="-250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bulge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of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Haering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&amp;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Rix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(‘04).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60" y="576085"/>
            <a:ext cx="4155440" cy="563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73305" y="6030219"/>
            <a:ext cx="30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&amp; Kauffmann ‘09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520" y="1684973"/>
            <a:ext cx="3048000" cy="2049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4645" y="114420"/>
            <a:ext cx="53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their scaling relations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447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SMBH mass budget at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redshift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zero (Gadotti &amp; Kauffmann ‘09) using M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BH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-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M</a:t>
            </a:r>
            <a:r>
              <a:rPr lang="en-US" baseline="-25000" dirty="0" err="1" smtClean="0">
                <a:solidFill>
                  <a:prstClr val="black"/>
                </a:solidFill>
                <a:latin typeface="Bookman Old Style"/>
                <a:ea typeface="Lucida Grande"/>
                <a:cs typeface="Bookman Old Style"/>
              </a:rPr>
              <a:t>Bulge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from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Haering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&amp;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Rix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(‘04)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39975" y="5281613"/>
            <a:ext cx="2665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</a:rPr>
              <a:t> ~ 4% in pseudo-bulges</a:t>
            </a:r>
          </a:p>
        </p:txBody>
      </p:sp>
      <p:pic>
        <p:nvPicPr>
          <p:cNvPr id="13" name="Picture 15" descr="n5850kuberek"/>
          <p:cNvPicPr>
            <a:picLocks noChangeAspect="1" noChangeArrowheads="1"/>
          </p:cNvPicPr>
          <p:nvPr/>
        </p:nvPicPr>
        <p:blipFill>
          <a:blip r:embed="rId3"/>
          <a:srcRect l="41354"/>
          <a:stretch>
            <a:fillRect/>
          </a:stretch>
        </p:blipFill>
        <p:spPr bwMode="auto">
          <a:xfrm>
            <a:off x="203200" y="2133600"/>
            <a:ext cx="2159000" cy="2505075"/>
          </a:xfrm>
          <a:prstGeom prst="rect">
            <a:avLst/>
          </a:prstGeom>
          <a:noFill/>
        </p:spPr>
      </p:pic>
      <p:pic>
        <p:nvPicPr>
          <p:cNvPr id="14" name="Picture 16" descr="n4414h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6613" y="3914775"/>
            <a:ext cx="3048000" cy="2466975"/>
          </a:xfrm>
          <a:prstGeom prst="rect">
            <a:avLst/>
          </a:prstGeom>
          <a:noFill/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563938" y="3573463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</a:rPr>
              <a:t> ~ 41% in classical bulges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92500" y="1916113"/>
            <a:ext cx="2089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Bookman Old Style"/>
                <a:cs typeface="Bookman Old Style"/>
              </a:rPr>
              <a:t> ~ 55% in elliptical galaxies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1282700" y="2709863"/>
            <a:ext cx="865188" cy="1008062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AutoShape 25"/>
          <p:cNvCxnSpPr>
            <a:cxnSpLocks noChangeShapeType="1"/>
            <a:stCxn id="17" idx="6"/>
            <a:endCxn id="16" idx="1"/>
          </p:cNvCxnSpPr>
          <p:nvPr/>
        </p:nvCxnSpPr>
        <p:spPr bwMode="auto">
          <a:xfrm flipV="1">
            <a:off x="2147888" y="2239279"/>
            <a:ext cx="1344612" cy="97461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7307429" y="2491088"/>
            <a:ext cx="360363" cy="357406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AutoShape 27"/>
          <p:cNvCxnSpPr>
            <a:cxnSpLocks noChangeShapeType="1"/>
            <a:stCxn id="19" idx="3"/>
            <a:endCxn id="15" idx="2"/>
          </p:cNvCxnSpPr>
          <p:nvPr/>
        </p:nvCxnSpPr>
        <p:spPr bwMode="auto">
          <a:xfrm rot="5400000">
            <a:off x="5236423" y="2096013"/>
            <a:ext cx="1423641" cy="2823921"/>
          </a:xfrm>
          <a:prstGeom prst="curvedConnector3">
            <a:avLst>
              <a:gd name="adj1" fmla="val 116057"/>
            </a:avLst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7164388" y="4922838"/>
            <a:ext cx="576262" cy="503237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AutoShape 30"/>
          <p:cNvCxnSpPr>
            <a:cxnSpLocks noChangeShapeType="1"/>
            <a:stCxn id="21" idx="4"/>
            <a:endCxn id="11" idx="3"/>
          </p:cNvCxnSpPr>
          <p:nvPr/>
        </p:nvCxnSpPr>
        <p:spPr bwMode="auto">
          <a:xfrm rot="5400000">
            <a:off x="6139602" y="4291862"/>
            <a:ext cx="178704" cy="2447131"/>
          </a:xfrm>
          <a:prstGeom prst="curvedConnector2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645" y="114420"/>
            <a:ext cx="53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SMBHs</a:t>
            </a:r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their scaling relations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In galaxies with composite bulges, SMBH correlates better with classical bulge mass only (Erwin ‘10; see also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‘11).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83" y="2017040"/>
            <a:ext cx="5720080" cy="4348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2563" y="5996188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Erwin ‘10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5689" y="114420"/>
            <a:ext cx="386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Bulge Formation Models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The essential idea is that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would have a formation process that significantly involves the merger of smaller units. Time-scales should be shorter for more massive systems (the downsizing scenario, e.g.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Cowie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’96), almost approaching monolithic collapse (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Eggen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‘62).</a:t>
            </a:r>
          </a:p>
          <a:p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Classical bulges could also form through mergers, but differences seen between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and classical bulges suggest different merger histories, in terms of major/minor merger ratio, dry/wet merger ratio and total number of mergers (see e.g. Hopkins et al. ‘10).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5689" y="114420"/>
            <a:ext cx="386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Bulge Formation Models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Formation of low B/T bulges is a challenge for </a:t>
            </a:r>
            <a:r>
              <a:rPr lang="en-US" dirty="0" smtClean="0">
                <a:solidFill>
                  <a:prstClr val="black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CDM (e.g.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Weinzirl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’09), but progress in this direction with N-body simulations is happening.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Scannapieco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(‘10) report the formation, in the Aquarius simulation, through minor mergers, of bulges with low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Sérsic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indices (~ 1) and B/T (~ 0.1 – 0.2), albeit with excessive effective radii (see also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Governato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‘09,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’10; Brook et al. ‘11)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161" y="2644402"/>
            <a:ext cx="4968240" cy="3515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98345" y="5975096"/>
            <a:ext cx="265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Scannapieco</a:t>
            </a:r>
            <a:r>
              <a:rPr lang="en-US" dirty="0" smtClean="0">
                <a:latin typeface="Bookman Old Style"/>
                <a:cs typeface="Bookman Old Style"/>
              </a:rPr>
              <a:t> et al. ‘10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5689" y="114420"/>
            <a:ext cx="386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Bulge Formation Models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Implementation of (disk-like) bulge building via disk instabilities in semi-analytical models is still very crude (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Athanassoula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‘08; De Lucia et al. ’11;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Guo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‘11): a large fraction (half) of the disk mass is transferred to the bulge if a disk is found to be bar-unstable. This is done to stabilize the disk against bar formation, but we see in Nature now at least half of disk galaxies with prominent bars.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5689" y="114420"/>
            <a:ext cx="386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Bulge Formation Models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In extreme cases, mass transfer is about 13 per cent of disk stars (Gadotti ‘08).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60156" y="1583825"/>
            <a:ext cx="8763000" cy="4453525"/>
            <a:chOff x="175396" y="1083541"/>
            <a:chExt cx="8763000" cy="44535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396" y="1083541"/>
              <a:ext cx="8763000" cy="22783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396" y="3296786"/>
              <a:ext cx="8747760" cy="22402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6710" y="114420"/>
            <a:ext cx="288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Composite Bulges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It is evident that a single galaxy can have a classical bulge </a:t>
            </a:r>
            <a:r>
              <a:rPr lang="en-US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AND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a disk-like bulge. It can also have a box/peanut (see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e.g.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&amp;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Barentine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‘10).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82" y="2282525"/>
            <a:ext cx="5003800" cy="373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8780" y="4138904"/>
            <a:ext cx="20652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IRAC-1 image of NGC 4565. The disk-like bulge is the tiny structure in the center.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5689" y="114420"/>
            <a:ext cx="386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Bulge Formation Models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Coalescence of giant clumps in primordial disk galaxies is also a viable way to form (classical) bulges (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Bournaud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‘07;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Elmegreen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‘08).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14525"/>
            <a:ext cx="5943600" cy="302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3370" y="4943475"/>
            <a:ext cx="242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Elmegreen</a:t>
            </a:r>
            <a:r>
              <a:rPr lang="en-US" dirty="0" smtClean="0">
                <a:latin typeface="Bookman Old Style"/>
                <a:cs typeface="Bookman Old Style"/>
              </a:rPr>
              <a:t> et al. ‘08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063244"/>
            <a:ext cx="6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ACS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471" y="3063244"/>
            <a:ext cx="115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NICMOS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5689" y="114420"/>
            <a:ext cx="386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Bulge Formation Models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80" y="1561683"/>
            <a:ext cx="7277100" cy="4678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32" y="91535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Coalescence of giant clumps in primordial disk galaxies is also a viable way to form (classical) bulges (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Bournaud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‘07;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Elmegreen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’08).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3370" y="6031462"/>
            <a:ext cx="242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Elmegreen</a:t>
            </a:r>
            <a:r>
              <a:rPr lang="en-US" dirty="0" smtClean="0">
                <a:latin typeface="Bookman Old Style"/>
                <a:cs typeface="Bookman Old Style"/>
              </a:rPr>
              <a:t> et al. ‘08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0906" y="114420"/>
            <a:ext cx="561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Some Thoughts on Future Research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Galaxies are ghostly, we can see through them. Projection of different components complicates matters. Linking different aspects such as structural analysis and </a:t>
            </a:r>
            <a:r>
              <a:rPr lang="en-US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kinematics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is revealing. (Think also of chemical evolution, stellar population ages, different wavelengths etc.) I.e., holistic thinking!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32" y="2664900"/>
            <a:ext cx="3352800" cy="2425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93664" y="3613272"/>
            <a:ext cx="4350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 simple example: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kinematics on and above disk plane to study the rotation of bulges (Gadotti et al., in prep.)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0906" y="114420"/>
            <a:ext cx="561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Some Thoughts on Future Research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14832" y="915352"/>
            <a:ext cx="810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2D fits with BUDDA (de Souza et al.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’04; Gadotti ‘08) 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reveal no bulge (galaxy is classified as S0 in RC3), but peanut, and perhaps a ring, or spiral arms. Other galaxies show thick disks. This indicates which kinematics one is really measuring.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34852" r="8068"/>
          <a:stretch>
            <a:fillRect/>
          </a:stretch>
        </p:blipFill>
        <p:spPr>
          <a:xfrm>
            <a:off x="1492336" y="2858994"/>
            <a:ext cx="6152929" cy="2523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6710" y="114420"/>
            <a:ext cx="288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Composite Bulges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Nowak et al. (‘10) argue that they find two galaxies with a small classical bulge inside a disk-like bulge.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48249"/>
          <a:stretch>
            <a:fillRect/>
          </a:stretch>
        </p:blipFill>
        <p:spPr>
          <a:xfrm>
            <a:off x="843221" y="2543411"/>
            <a:ext cx="3243509" cy="3147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72" y="1541381"/>
            <a:ext cx="3101340" cy="2575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772" y="3850640"/>
            <a:ext cx="3040380" cy="252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6710" y="114420"/>
            <a:ext cx="288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Composite Bulges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Gadotti (’09) suggests that the presence of small star-forming disk-like bulges inside classical bulges can be relatively common.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775"/>
            <a:ext cx="4856480" cy="347472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281718" y="4256488"/>
            <a:ext cx="1505137" cy="13521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2" idx="2"/>
            <a:endCxn id="17" idx="1"/>
          </p:cNvCxnSpPr>
          <p:nvPr/>
        </p:nvCxnSpPr>
        <p:spPr>
          <a:xfrm rot="5400000" flipH="1" flipV="1">
            <a:off x="4070664" y="4222343"/>
            <a:ext cx="1728" cy="3286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4816" y="5403102"/>
            <a:ext cx="2965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low D</a:t>
            </a:r>
            <a:r>
              <a:rPr lang="en-US" baseline="-25000" dirty="0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4000 means high</a:t>
            </a:r>
            <a:r>
              <a:rPr lang="en-US" dirty="0" smtClean="0">
                <a:latin typeface="Bookman Old Style"/>
                <a:cs typeface="Bookman Old Style"/>
              </a:rPr>
              <a:t> on-going star </a:t>
            </a:r>
            <a:r>
              <a:rPr lang="en-US" dirty="0" smtClean="0">
                <a:latin typeface="Bookman Old Style"/>
                <a:cs typeface="Bookman Old Style"/>
              </a:rPr>
              <a:t>formation activity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8872" y="2391775"/>
            <a:ext cx="29659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These bulges are structurally like classical bulges, but show high</a:t>
            </a:r>
            <a:r>
              <a:rPr lang="en-US" dirty="0" smtClean="0">
                <a:latin typeface="Bookman Old Style"/>
                <a:cs typeface="Bookman Old Style"/>
              </a:rPr>
              <a:t> on-going star </a:t>
            </a:r>
            <a:r>
              <a:rPr lang="en-US" dirty="0" smtClean="0">
                <a:latin typeface="Bookman Old Style"/>
                <a:cs typeface="Bookman Old Style"/>
              </a:rPr>
              <a:t>formation activity, like disk-like bulges.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21" name="Straight Arrow Connector 20"/>
          <p:cNvCxnSpPr>
            <a:stCxn id="13" idx="7"/>
            <a:endCxn id="20" idx="1"/>
          </p:cNvCxnSpPr>
          <p:nvPr/>
        </p:nvCxnSpPr>
        <p:spPr>
          <a:xfrm rot="5400000" flipH="1" flipV="1">
            <a:off x="3514865" y="2320507"/>
            <a:ext cx="1185574" cy="3082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2869" y="114420"/>
            <a:ext cx="498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Host Galaxies and Environment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Having low B/T, galaxies with disk-like bulges are naturally late-type spirals.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Durbala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(‘08) find them to be predominantly in low density environments.</a:t>
            </a:r>
          </a:p>
          <a:p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Mathur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(‘11) and De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Xivry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(‘11) show evidence that galaxies that are narrow-line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Seyferts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type 1 (NLS1) host disk-like bulges. High accretion rates might be fuelled by bars.</a:t>
            </a:r>
          </a:p>
          <a:p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(NLS1: small black holes, high accretion rates.)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800932"/>
            <a:ext cx="8100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Although there is no consensus in the literature, there are suggestions that elliptical galaxies are characterized by two dichotomies (see e.g. Graham et al. ‘03; Trujillo et al. ‘04;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Ferrarese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‘06;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et al. ’09; Graham ‘11):</a:t>
            </a:r>
          </a:p>
          <a:p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core-depleted vs. extra-light (coreless; power-law)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342900" indent="-342900"/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At M</a:t>
            </a:r>
            <a:r>
              <a:rPr lang="en-US" baseline="-250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~ -20.5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32" y="3093033"/>
            <a:ext cx="3680460" cy="2849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454" y="3093033"/>
            <a:ext cx="3677412" cy="2866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1633" y="587585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core-depleted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0040" y="587585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extra-light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4706" y="2739924"/>
            <a:ext cx="238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et al. ‘09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0" y="1047750"/>
            <a:ext cx="4813300" cy="476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4704" y="5810250"/>
            <a:ext cx="238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et al. ‘09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634" y="114420"/>
            <a:ext cx="289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Elliptical Galaxies</a:t>
            </a:r>
            <a:endParaRPr lang="en-US"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Lucchin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>
                  <a:solidFill>
                    <a:prstClr val="black"/>
                  </a:solidFill>
                  <a:latin typeface="Bookman Old Style"/>
                  <a:cs typeface="Bookman Old Style"/>
                </a:rPr>
                <a:t>Erice</a:t>
              </a:r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>
                  <a:solidFill>
                    <a:prstClr val="black"/>
                  </a:solidFill>
                  <a:latin typeface="Bookman Old Style"/>
                  <a:cs typeface="Bookman Old Style"/>
                </a:rPr>
                <a:t>Dimitri Gadotti (ESO)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64" y="2111008"/>
            <a:ext cx="3431540" cy="391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32" y="1086982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Mass deficits in core galaxies are probably caused by the slingshot effect of binary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supermassive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black holes in 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dissipationless</a:t>
            </a:r>
            <a:r>
              <a:rPr lang="en-US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 mergers. Stars can even be ejected from galaxy!</a:t>
            </a:r>
            <a:endParaRPr lang="en-US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4704" y="5810250"/>
            <a:ext cx="238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et al. ‘09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365" y="2599983"/>
            <a:ext cx="30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Might give an indication of how many mergers.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4" name="Straight Arrow Connector 13"/>
          <p:cNvCxnSpPr>
            <a:stCxn id="9" idx="1"/>
            <a:endCxn id="12" idx="2"/>
          </p:cNvCxnSpPr>
          <p:nvPr/>
        </p:nvCxnSpPr>
        <p:spPr>
          <a:xfrm rot="10800000">
            <a:off x="1808766" y="3246314"/>
            <a:ext cx="1514399" cy="820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2230</Words>
  <Application>Microsoft Macintosh PowerPoint</Application>
  <PresentationFormat>On-screen Show (4:3)</PresentationFormat>
  <Paragraphs>195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European Southern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 Gadotti</dc:creator>
  <cp:lastModifiedBy>Dimitri Gadotti</cp:lastModifiedBy>
  <cp:revision>136</cp:revision>
  <dcterms:created xsi:type="dcterms:W3CDTF">2011-09-14T04:18:36Z</dcterms:created>
  <dcterms:modified xsi:type="dcterms:W3CDTF">2011-09-15T05:31:36Z</dcterms:modified>
</cp:coreProperties>
</file>